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sldIdLst>
    <p:sldId id="420" r:id="rId2"/>
    <p:sldId id="419" r:id="rId3"/>
    <p:sldId id="443" r:id="rId4"/>
    <p:sldId id="444" r:id="rId5"/>
    <p:sldId id="448" r:id="rId6"/>
    <p:sldId id="431" r:id="rId7"/>
    <p:sldId id="396" r:id="rId8"/>
    <p:sldId id="410" r:id="rId9"/>
    <p:sldId id="398" r:id="rId10"/>
    <p:sldId id="399" r:id="rId11"/>
    <p:sldId id="400" r:id="rId12"/>
    <p:sldId id="401" r:id="rId13"/>
    <p:sldId id="416" r:id="rId14"/>
    <p:sldId id="413" r:id="rId15"/>
    <p:sldId id="445" r:id="rId16"/>
    <p:sldId id="411" r:id="rId17"/>
    <p:sldId id="409" r:id="rId18"/>
    <p:sldId id="379" r:id="rId19"/>
    <p:sldId id="381" r:id="rId20"/>
    <p:sldId id="362" r:id="rId21"/>
    <p:sldId id="363" r:id="rId22"/>
    <p:sldId id="364" r:id="rId23"/>
    <p:sldId id="365" r:id="rId24"/>
    <p:sldId id="382" r:id="rId25"/>
    <p:sldId id="422" r:id="rId26"/>
    <p:sldId id="341" r:id="rId27"/>
    <p:sldId id="432" r:id="rId28"/>
    <p:sldId id="427" r:id="rId29"/>
    <p:sldId id="408" r:id="rId30"/>
    <p:sldId id="439" r:id="rId31"/>
    <p:sldId id="402" r:id="rId32"/>
    <p:sldId id="438" r:id="rId33"/>
    <p:sldId id="407" r:id="rId34"/>
  </p:sldIdLst>
  <p:sldSz cx="12192000" cy="6858000"/>
  <p:notesSz cx="6858000" cy="9144000"/>
  <p:embeddedFontLst>
    <p:embeddedFont>
      <p:font typeface="Poppins" panose="00000500000000000000" pitchFamily="2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707"/>
    <a:srgbClr val="F2F2F2"/>
    <a:srgbClr val="FF2700"/>
    <a:srgbClr val="A30909"/>
    <a:srgbClr val="830A0A"/>
    <a:srgbClr val="FF8802"/>
    <a:srgbClr val="FF6400"/>
    <a:srgbClr val="FF8002"/>
    <a:srgbClr val="FFFF00"/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gradFill>
                <a:gsLst>
                  <a:gs pos="0">
                    <a:srgbClr val="FF8802"/>
                  </a:gs>
                  <a:gs pos="77000">
                    <a:srgbClr val="FF6400"/>
                  </a:gs>
                  <a:gs pos="100000">
                    <a:srgbClr val="FF2700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ED-4C41-9CF2-F3D5699DB3F7}"/>
              </c:ext>
            </c:extLst>
          </c:dPt>
          <c:dLbls>
            <c:delete val="1"/>
          </c:dLbls>
          <c:val>
            <c:numRef>
              <c:f>Planilha1!$A$1:$A$1</c:f>
              <c:numCache>
                <c:formatCode>#,##0.00</c:formatCode>
                <c:ptCount val="1"/>
                <c:pt idx="0">
                  <c:v>14806106320.889999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ED-4C41-9CF2-F3D5699DB3F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c:spPr>
          <c:explosion val="7"/>
          <c:dPt>
            <c:idx val="0"/>
            <c:bubble3D val="0"/>
            <c:spPr>
              <a:gradFill>
                <a:gsLst>
                  <a:gs pos="0">
                    <a:srgbClr val="FF8802"/>
                  </a:gs>
                  <a:gs pos="77000">
                    <a:srgbClr val="FF6400"/>
                  </a:gs>
                  <a:gs pos="100000">
                    <a:srgbClr val="FF2700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F7-4AB0-92ED-B91EACB6EE7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F7-4AB0-92ED-B91EACB6EE70}"/>
              </c:ext>
            </c:extLst>
          </c:dPt>
          <c:dLbls>
            <c:delete val="1"/>
          </c:dLbls>
          <c:val>
            <c:numRef>
              <c:f>Planilha1!$A$1:$A$2</c:f>
              <c:numCache>
                <c:formatCode>#,##0.00</c:formatCode>
                <c:ptCount val="2"/>
                <c:pt idx="0">
                  <c:v>14417137320.190037</c:v>
                </c:pt>
                <c:pt idx="1">
                  <c:v>388969000.70000076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7-4AB0-92ED-B91EACB6EE7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c:spPr>
          <c:explosion val="7"/>
          <c:dPt>
            <c:idx val="0"/>
            <c:bubble3D val="0"/>
            <c:spPr>
              <a:gradFill>
                <a:gsLst>
                  <a:gs pos="0">
                    <a:srgbClr val="FF8802"/>
                  </a:gs>
                  <a:gs pos="77000">
                    <a:srgbClr val="FF6400"/>
                  </a:gs>
                  <a:gs pos="100000">
                    <a:srgbClr val="FF2700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ED-4C41-9CF2-F3D5699DB3F7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CF0707"/>
                  </a:gs>
                  <a:gs pos="77000">
                    <a:srgbClr val="A30909"/>
                  </a:gs>
                  <a:gs pos="100000">
                    <a:srgbClr val="830A0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ED-4C41-9CF2-F3D5699DB3F7}"/>
              </c:ext>
            </c:extLst>
          </c:dPt>
          <c:dLbls>
            <c:delete val="1"/>
          </c:dLbls>
          <c:val>
            <c:numRef>
              <c:f>Planilha1!$A$1:$A$2</c:f>
              <c:numCache>
                <c:formatCode>#,##0.00</c:formatCode>
                <c:ptCount val="2"/>
                <c:pt idx="0">
                  <c:v>7173383484.085</c:v>
                </c:pt>
                <c:pt idx="1">
                  <c:v>229669676.36000001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ED-4C41-9CF2-F3D5699DB3F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c:spPr>
          <c:explosion val="7"/>
          <c:dPt>
            <c:idx val="0"/>
            <c:bubble3D val="0"/>
            <c:spPr>
              <a:gradFill>
                <a:gsLst>
                  <a:gs pos="0">
                    <a:srgbClr val="FF8802"/>
                  </a:gs>
                  <a:gs pos="77000">
                    <a:srgbClr val="FF6400"/>
                  </a:gs>
                  <a:gs pos="100000">
                    <a:srgbClr val="FF2700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F7-4AB0-92ED-B91EACB6EE70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CF0707"/>
                  </a:gs>
                  <a:gs pos="77000">
                    <a:srgbClr val="A30909"/>
                  </a:gs>
                  <a:gs pos="100000">
                    <a:srgbClr val="830A0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F7-4AB0-92ED-B91EACB6EE70}"/>
              </c:ext>
            </c:extLst>
          </c:dPt>
          <c:dLbls>
            <c:delete val="1"/>
          </c:dLbls>
          <c:val>
            <c:numRef>
              <c:f>Planilha1!$A$1:$A$2</c:f>
              <c:numCache>
                <c:formatCode>#,##0.00</c:formatCode>
                <c:ptCount val="2"/>
                <c:pt idx="0">
                  <c:v>7243753836.1099997</c:v>
                </c:pt>
                <c:pt idx="1">
                  <c:v>159299324.34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7-4AB0-92ED-B91EACB6EE7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c:spPr>
          <c:explosion val="7"/>
          <c:dPt>
            <c:idx val="0"/>
            <c:bubble3D val="0"/>
            <c:spPr>
              <a:gradFill>
                <a:gsLst>
                  <a:gs pos="0">
                    <a:srgbClr val="FF8802"/>
                  </a:gs>
                  <a:gs pos="77000">
                    <a:srgbClr val="FF6400"/>
                  </a:gs>
                  <a:gs pos="100000">
                    <a:srgbClr val="FF2700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ED-4C41-9CF2-F3D5699DB3F7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CF0707"/>
                  </a:gs>
                  <a:gs pos="77000">
                    <a:srgbClr val="A30909"/>
                  </a:gs>
                  <a:gs pos="100000">
                    <a:srgbClr val="830A0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ED-4C41-9CF2-F3D5699DB3F7}"/>
              </c:ext>
            </c:extLst>
          </c:dPt>
          <c:dLbls>
            <c:delete val="1"/>
          </c:dLbls>
          <c:val>
            <c:numRef>
              <c:f>Planilha1!$A$1:$A$2</c:f>
              <c:numCache>
                <c:formatCode>#,##0.00</c:formatCode>
                <c:ptCount val="2"/>
                <c:pt idx="0">
                  <c:v>245400</c:v>
                </c:pt>
                <c:pt idx="1">
                  <c:v>3734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ED-4C41-9CF2-F3D5699DB3F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c:spPr>
          <c:explosion val="7"/>
          <c:dPt>
            <c:idx val="0"/>
            <c:bubble3D val="0"/>
            <c:spPr>
              <a:gradFill>
                <a:gsLst>
                  <a:gs pos="0">
                    <a:srgbClr val="FF8802"/>
                  </a:gs>
                  <a:gs pos="77000">
                    <a:srgbClr val="FF6400"/>
                  </a:gs>
                  <a:gs pos="100000">
                    <a:srgbClr val="FF2700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FF-4959-A0AA-77BBA8766586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CF0707"/>
                  </a:gs>
                  <a:gs pos="77000">
                    <a:srgbClr val="A30909"/>
                  </a:gs>
                  <a:gs pos="100000">
                    <a:srgbClr val="830A0A"/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FF-4959-A0AA-77BBA8766586}"/>
              </c:ext>
            </c:extLst>
          </c:dPt>
          <c:dLbls>
            <c:delete val="1"/>
          </c:dLbls>
          <c:val>
            <c:numRef>
              <c:f>Planilha1!$A$1:$A$2</c:f>
              <c:numCache>
                <c:formatCode>#,##0.00</c:formatCode>
                <c:ptCount val="2"/>
                <c:pt idx="0">
                  <c:v>246210</c:v>
                </c:pt>
                <c:pt idx="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F-4959-A0AA-77BBA876658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532" y="1227859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 b="1">
                <a:solidFill>
                  <a:srgbClr val="CF0707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532" y="2874158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4" name="Triângulo Retângulo 73">
            <a:extLst>
              <a:ext uri="{FF2B5EF4-FFF2-40B4-BE49-F238E27FC236}">
                <a16:creationId xmlns:a16="http://schemas.microsoft.com/office/drawing/2014/main" id="{02464FE9-08B9-4EEB-90C8-27DB31C6AC9A}"/>
              </a:ext>
            </a:extLst>
          </p:cNvPr>
          <p:cNvSpPr/>
          <p:nvPr userDrawn="1"/>
        </p:nvSpPr>
        <p:spPr>
          <a:xfrm rot="5400000" flipH="1" flipV="1">
            <a:off x="5379243" y="-544012"/>
            <a:ext cx="1433512" cy="12192003"/>
          </a:xfrm>
          <a:prstGeom prst="rtTriangle">
            <a:avLst/>
          </a:prstGeom>
          <a:solidFill>
            <a:srgbClr val="A3090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Fluxograma: Entrada Manual 76">
            <a:extLst>
              <a:ext uri="{FF2B5EF4-FFF2-40B4-BE49-F238E27FC236}">
                <a16:creationId xmlns:a16="http://schemas.microsoft.com/office/drawing/2014/main" id="{24F7CDD9-D86D-4CBB-872E-9A576A0047EC}"/>
              </a:ext>
            </a:extLst>
          </p:cNvPr>
          <p:cNvSpPr/>
          <p:nvPr userDrawn="1"/>
        </p:nvSpPr>
        <p:spPr>
          <a:xfrm rot="10800000" flipH="1" flipV="1">
            <a:off x="0" y="6136262"/>
            <a:ext cx="12192000" cy="721738"/>
          </a:xfrm>
          <a:prstGeom prst="flowChartManualInput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78" name="Triângulo Retângulo 77">
            <a:extLst>
              <a:ext uri="{FF2B5EF4-FFF2-40B4-BE49-F238E27FC236}">
                <a16:creationId xmlns:a16="http://schemas.microsoft.com/office/drawing/2014/main" id="{50388C39-71DE-4E41-9D00-63E5BC78811E}"/>
              </a:ext>
            </a:extLst>
          </p:cNvPr>
          <p:cNvSpPr/>
          <p:nvPr userDrawn="1"/>
        </p:nvSpPr>
        <p:spPr>
          <a:xfrm rot="16200000" flipH="1" flipV="1">
            <a:off x="5967411" y="-5967413"/>
            <a:ext cx="257174" cy="12192003"/>
          </a:xfrm>
          <a:prstGeom prst="rtTriangle">
            <a:avLst/>
          </a:prstGeom>
          <a:solidFill>
            <a:srgbClr val="A3090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79" name="Triângulo Retângulo 78">
            <a:extLst>
              <a:ext uri="{FF2B5EF4-FFF2-40B4-BE49-F238E27FC236}">
                <a16:creationId xmlns:a16="http://schemas.microsoft.com/office/drawing/2014/main" id="{6184A489-D990-43E2-A409-14BD7FD6C637}"/>
              </a:ext>
            </a:extLst>
          </p:cNvPr>
          <p:cNvSpPr/>
          <p:nvPr userDrawn="1"/>
        </p:nvSpPr>
        <p:spPr>
          <a:xfrm rot="5400000" flipH="1" flipV="1">
            <a:off x="5735129" y="-104996"/>
            <a:ext cx="721740" cy="12192003"/>
          </a:xfrm>
          <a:prstGeom prst="rtTriangle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DD7033E-9CD4-4CD3-9344-BE9B85F2A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25" y="5789766"/>
            <a:ext cx="291202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3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760555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F0707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2760555" y="2160589"/>
            <a:ext cx="8596668" cy="3880773"/>
          </a:xfrm>
          <a:prstGeom prst="rect">
            <a:avLst/>
          </a:prstGeom>
        </p:spPr>
        <p:txBody>
          <a:bodyPr/>
          <a:lstStyle>
            <a:lvl1pPr>
              <a:buClr>
                <a:srgbClr val="A3090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A3090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A3090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A3090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A30909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7" name="Triângulo Retângulo 76">
            <a:extLst>
              <a:ext uri="{FF2B5EF4-FFF2-40B4-BE49-F238E27FC236}">
                <a16:creationId xmlns:a16="http://schemas.microsoft.com/office/drawing/2014/main" id="{1EC5C21F-945A-44A7-BA7C-DDBE198F9583}"/>
              </a:ext>
            </a:extLst>
          </p:cNvPr>
          <p:cNvSpPr/>
          <p:nvPr userDrawn="1"/>
        </p:nvSpPr>
        <p:spPr>
          <a:xfrm flipV="1">
            <a:off x="1304522" y="0"/>
            <a:ext cx="677111" cy="6858002"/>
          </a:xfrm>
          <a:prstGeom prst="rtTriangle">
            <a:avLst/>
          </a:prstGeom>
          <a:solidFill>
            <a:srgbClr val="A3090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78" name="Fluxograma: Entrada Manual 77">
            <a:extLst>
              <a:ext uri="{FF2B5EF4-FFF2-40B4-BE49-F238E27FC236}">
                <a16:creationId xmlns:a16="http://schemas.microsoft.com/office/drawing/2014/main" id="{299E90CE-49A5-45A0-8E99-29885E466BC0}"/>
              </a:ext>
            </a:extLst>
          </p:cNvPr>
          <p:cNvSpPr/>
          <p:nvPr userDrawn="1"/>
        </p:nvSpPr>
        <p:spPr>
          <a:xfrm rot="16200000" flipV="1">
            <a:off x="-2640399" y="2640400"/>
            <a:ext cx="6858000" cy="1577201"/>
          </a:xfrm>
          <a:prstGeom prst="flowChartManualInput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BF30D19-F56C-4430-AB98-7AF8DDC11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" y="-68362"/>
            <a:ext cx="1496351" cy="17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50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ítulo 5">
            <a:extLst>
              <a:ext uri="{FF2B5EF4-FFF2-40B4-BE49-F238E27FC236}">
                <a16:creationId xmlns:a16="http://schemas.microsoft.com/office/drawing/2014/main" id="{F44263FD-9D38-4202-BF54-233BAC1BEBF0}"/>
              </a:ext>
            </a:extLst>
          </p:cNvPr>
          <p:cNvSpPr txBox="1">
            <a:spLocks/>
          </p:cNvSpPr>
          <p:nvPr/>
        </p:nvSpPr>
        <p:spPr>
          <a:xfrm>
            <a:off x="1379076" y="1274510"/>
            <a:ext cx="9433848" cy="29022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pt-BR" sz="4800" b="1" dirty="0">
                <a:solidFill>
                  <a:srgbClr val="CF070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Aspectos práticos das destinações do IRPF em 2025</a:t>
            </a:r>
            <a:b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Fundos dos Direitos da Criança e do Adolescente e Fundos dos Direitos da Pessoa Idosa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1696401-1B49-471D-AFA1-9532C9AC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Gestão dos Recursos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69EF1-63F2-4683-999D-31FC9F71E9D2}"/>
              </a:ext>
            </a:extLst>
          </p:cNvPr>
          <p:cNvSpPr txBox="1"/>
          <p:nvPr/>
        </p:nvSpPr>
        <p:spPr>
          <a:xfrm>
            <a:off x="2917596" y="127128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Fundos Públicos - Conselhos Paritários Autônomos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3FAF736-CE86-4E60-9F15-89901AD9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3489" y="2658653"/>
            <a:ext cx="1570799" cy="11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41C26C6C-7AE1-471E-A4EF-AD9F74CCA1BF}"/>
              </a:ext>
            </a:extLst>
          </p:cNvPr>
          <p:cNvGrpSpPr/>
          <p:nvPr/>
        </p:nvGrpSpPr>
        <p:grpSpPr>
          <a:xfrm>
            <a:off x="3740054" y="2222554"/>
            <a:ext cx="7050495" cy="2738062"/>
            <a:chOff x="3740054" y="2841531"/>
            <a:chExt cx="7050495" cy="273806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5FC9E49-0EE3-47FF-BA92-9B902D68F10E}"/>
                </a:ext>
              </a:extLst>
            </p:cNvPr>
            <p:cNvSpPr txBox="1"/>
            <p:nvPr/>
          </p:nvSpPr>
          <p:spPr>
            <a:xfrm>
              <a:off x="8642204" y="2967335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trike="sngStrike" dirty="0">
                  <a:solidFill>
                    <a:srgbClr val="FF27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Agentes Públicos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F034A00-164B-456D-94BF-9523DE29E656}"/>
                </a:ext>
              </a:extLst>
            </p:cNvPr>
            <p:cNvSpPr txBox="1"/>
            <p:nvPr/>
          </p:nvSpPr>
          <p:spPr>
            <a:xfrm>
              <a:off x="3740054" y="2967335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trike="sngStrike" dirty="0">
                  <a:solidFill>
                    <a:srgbClr val="FF27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Contribuintes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0A28F24-D1A5-4426-BC41-415C0B62706D}"/>
                </a:ext>
              </a:extLst>
            </p:cNvPr>
            <p:cNvSpPr txBox="1"/>
            <p:nvPr/>
          </p:nvSpPr>
          <p:spPr>
            <a:xfrm>
              <a:off x="5069881" y="5210261"/>
              <a:ext cx="397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trike="sngStrike" dirty="0">
                  <a:solidFill>
                    <a:srgbClr val="FF27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Presidentes de Conselhos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E09E8B-7CEA-4D59-924E-1FC26394FC7D}"/>
                </a:ext>
              </a:extLst>
            </p:cNvPr>
            <p:cNvSpPr/>
            <p:nvPr/>
          </p:nvSpPr>
          <p:spPr>
            <a:xfrm>
              <a:off x="6053048" y="2841531"/>
              <a:ext cx="2011680" cy="2011680"/>
            </a:xfrm>
            <a:prstGeom prst="ellipse">
              <a:avLst/>
            </a:prstGeom>
            <a:noFill/>
            <a:ln w="38100">
              <a:solidFill>
                <a:srgbClr val="9B82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B52FA-2579-47CB-96B2-008063642239}"/>
              </a:ext>
            </a:extLst>
          </p:cNvPr>
          <p:cNvSpPr txBox="1"/>
          <p:nvPr/>
        </p:nvSpPr>
        <p:spPr>
          <a:xfrm>
            <a:off x="3371594" y="5517883"/>
            <a:ext cx="7374590" cy="66419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Somente os conselhos de direitos das crianças e adolescentes e dos idosos compete decidir sobre a destinação dos recursos</a:t>
            </a:r>
          </a:p>
        </p:txBody>
      </p:sp>
    </p:spTree>
    <p:extLst>
      <p:ext uri="{BB962C8B-B14F-4D97-AF65-F5344CB8AC3E}">
        <p14:creationId xmlns:p14="http://schemas.microsoft.com/office/powerpoint/2010/main" val="31906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5F186A6-7341-4E03-8BEA-CEC9D423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Gestão dos Recursos</a:t>
            </a:r>
          </a:p>
        </p:txBody>
      </p:sp>
      <p:sp>
        <p:nvSpPr>
          <p:cNvPr id="5" name="Espaço Reservado para Conteúdo 8">
            <a:extLst>
              <a:ext uri="{FF2B5EF4-FFF2-40B4-BE49-F238E27FC236}">
                <a16:creationId xmlns:a16="http://schemas.microsoft.com/office/drawing/2014/main" id="{4DB1AD5B-F963-4B79-B340-F97639C9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371608"/>
            <a:ext cx="8596668" cy="3452420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Resolução CONANDA 105/2005 (106/2005, 116/2006)</a:t>
            </a:r>
          </a:p>
          <a:p>
            <a:pPr lvl="1"/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 2º, §1º “O Conselho dos Direitos da Criança e do Adolescente deverá ser criado por lei... com </a:t>
            </a:r>
            <a:r>
              <a:rPr lang="pt-BR" sz="1800" b="1" dirty="0">
                <a:solidFill>
                  <a:srgbClr val="FF2700"/>
                </a:solidFill>
              </a:rPr>
              <a:t>total autonomia decisória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às matérias de sua competência;”</a:t>
            </a:r>
          </a:p>
          <a:p>
            <a:pPr lvl="1"/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Anexo (Art. 22) “Do ponto de vista de sua natureza jurídica, o Conselho dos Direitos da Criança e do Adolescente é um colegiado... e seus atos são emanados de </a:t>
            </a:r>
            <a:r>
              <a:rPr lang="pt-BR" sz="1800" b="1" dirty="0">
                <a:solidFill>
                  <a:srgbClr val="FF2700"/>
                </a:solidFill>
              </a:rPr>
              <a:t>decisão coletiva e não de agente singular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... Autonomia significa a </a:t>
            </a:r>
            <a:r>
              <a:rPr lang="pt-BR" sz="1800" b="1" dirty="0">
                <a:solidFill>
                  <a:srgbClr val="FF2700"/>
                </a:solidFill>
              </a:rPr>
              <a:t>inexistência de subordinação hierárquica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... o que significa dizer que os mesmos possuem </a:t>
            </a:r>
            <a:r>
              <a:rPr lang="pt-BR" sz="1800" b="1" dirty="0">
                <a:solidFill>
                  <a:srgbClr val="FF2700"/>
                </a:solidFill>
              </a:rPr>
              <a:t>autonomia política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vinculando-se ao poder público </a:t>
            </a:r>
            <a:r>
              <a:rPr lang="pt-BR" sz="1800" b="1" dirty="0">
                <a:solidFill>
                  <a:srgbClr val="FF2700"/>
                </a:solidFill>
              </a:rPr>
              <a:t>apenas no âmbito administrativo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A5D767-1F8A-4392-8FFE-B3FA49ACFC65}"/>
              </a:ext>
            </a:extLst>
          </p:cNvPr>
          <p:cNvSpPr txBox="1"/>
          <p:nvPr/>
        </p:nvSpPr>
        <p:spPr>
          <a:xfrm>
            <a:off x="2917596" y="127128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Fundos Públicos - Conselhos Paritários Autônomos</a:t>
            </a:r>
          </a:p>
        </p:txBody>
      </p:sp>
    </p:spTree>
    <p:extLst>
      <p:ext uri="{BB962C8B-B14F-4D97-AF65-F5344CB8AC3E}">
        <p14:creationId xmlns:p14="http://schemas.microsoft.com/office/powerpoint/2010/main" val="11268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3A81B4-5DB0-4C88-ABD1-543F845E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Gestão dos Recursos</a:t>
            </a:r>
          </a:p>
        </p:txBody>
      </p:sp>
      <p:sp>
        <p:nvSpPr>
          <p:cNvPr id="5" name="Espaço Reservado para Conteúdo 8">
            <a:extLst>
              <a:ext uri="{FF2B5EF4-FFF2-40B4-BE49-F238E27FC236}">
                <a16:creationId xmlns:a16="http://schemas.microsoft.com/office/drawing/2014/main" id="{68C14392-8EB6-4E3B-8128-BDA95668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371608"/>
            <a:ext cx="8596668" cy="3452420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 Federal 8.842/1994, Art. 6º: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“Os conselhos nacional, estaduais, do Distrito Federal e municipais do idoso serão órgãos permanentes, paritários e </a:t>
            </a:r>
            <a:r>
              <a:rPr lang="pt-BR" sz="1800" b="1" dirty="0">
                <a:solidFill>
                  <a:srgbClr val="FF2700"/>
                </a:solidFill>
              </a:rPr>
              <a:t>deliberativos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compostos por igual número de representantes dos órgãos e entidades públicas e de organizações representativas da sociedade civil ligadas à área.”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Guia prático para a criação de conselhos e fundos estaduais e municipais de defesa dos direitos da pessoa idosa – CNDI: “Como órgãos superiores permanentes, deliberativos e paritários (art. 6º da Lei 8.842 de 04/01/1994) os conselhos devem estar </a:t>
            </a:r>
            <a:r>
              <a:rPr lang="pt-BR" b="1" dirty="0">
                <a:solidFill>
                  <a:srgbClr val="FF2700"/>
                </a:solidFill>
              </a:rPr>
              <a:t>livres de qualquer condição de subordinação de caráter clientelístico, partidário e político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750B23-4F9B-40CA-883A-D3097EC8B583}"/>
              </a:ext>
            </a:extLst>
          </p:cNvPr>
          <p:cNvSpPr txBox="1"/>
          <p:nvPr/>
        </p:nvSpPr>
        <p:spPr>
          <a:xfrm>
            <a:off x="2917596" y="127128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Fundos Públicos - Conselhos Paritários Autônomos</a:t>
            </a:r>
          </a:p>
        </p:txBody>
      </p:sp>
    </p:spTree>
    <p:extLst>
      <p:ext uri="{BB962C8B-B14F-4D97-AF65-F5344CB8AC3E}">
        <p14:creationId xmlns:p14="http://schemas.microsoft.com/office/powerpoint/2010/main" val="38029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0E17A33-3FED-4300-B40F-50730C2E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Por que muitos não ‘doam’?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C1F4506-7DF6-426E-B9BF-41CBCDB0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160589"/>
            <a:ext cx="8596668" cy="3880773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Desconhecimento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 de que é complexo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Incerteza em relação à dedução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Preocupação com o risco de 'malha fina'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Incômodo quanto à 'quebra de sigilo fiscal’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Indisponibilidade financeira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Descontentamento em relação à 'disputa' entre entidades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Insatisfação com a gestão ineficiente dos fundos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Contrariedade com interferências governamentais e apropriação populista</a:t>
            </a:r>
          </a:p>
        </p:txBody>
      </p:sp>
    </p:spTree>
    <p:extLst>
      <p:ext uri="{BB962C8B-B14F-4D97-AF65-F5344CB8AC3E}">
        <p14:creationId xmlns:p14="http://schemas.microsoft.com/office/powerpoint/2010/main" val="21351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922269-B831-191C-0828-5BA0DA0C3994}"/>
              </a:ext>
            </a:extLst>
          </p:cNvPr>
          <p:cNvSpPr txBox="1"/>
          <p:nvPr/>
        </p:nvSpPr>
        <p:spPr>
          <a:xfrm>
            <a:off x="1892710" y="2124055"/>
            <a:ext cx="8406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CF0707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Doações/Destinações</a:t>
            </a:r>
          </a:p>
        </p:txBody>
      </p:sp>
    </p:spTree>
    <p:extLst>
      <p:ext uri="{BB962C8B-B14F-4D97-AF65-F5344CB8AC3E}">
        <p14:creationId xmlns:p14="http://schemas.microsoft.com/office/powerpoint/2010/main" val="10363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3">
            <a:extLst>
              <a:ext uri="{FF2B5EF4-FFF2-40B4-BE49-F238E27FC236}">
                <a16:creationId xmlns:a16="http://schemas.microsoft.com/office/drawing/2014/main" id="{36D1C9F7-0E82-3585-65FE-361A446C7332}"/>
              </a:ext>
            </a:extLst>
          </p:cNvPr>
          <p:cNvSpPr txBox="1">
            <a:spLocks/>
          </p:cNvSpPr>
          <p:nvPr/>
        </p:nvSpPr>
        <p:spPr>
          <a:xfrm>
            <a:off x="2760555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407C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rgbClr val="CF0707"/>
                </a:solidFill>
              </a:rPr>
              <a:t>Doação x Destinação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55976E-C095-BCFB-CBCE-38451FDCB8D9}"/>
              </a:ext>
            </a:extLst>
          </p:cNvPr>
          <p:cNvSpPr txBox="1"/>
          <p:nvPr/>
        </p:nvSpPr>
        <p:spPr>
          <a:xfrm>
            <a:off x="2917596" y="127128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Doar diretamente a fundos ou destinar no Programa IRPF?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C50F81F5-B91A-44E0-A404-FDE075120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2357"/>
              </p:ext>
            </p:extLst>
          </p:nvPr>
        </p:nvGraphicFramePr>
        <p:xfrm>
          <a:off x="2760555" y="2171129"/>
          <a:ext cx="8286891" cy="407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97">
                  <a:extLst>
                    <a:ext uri="{9D8B030D-6E8A-4147-A177-3AD203B41FA5}">
                      <a16:colId xmlns:a16="http://schemas.microsoft.com/office/drawing/2014/main" val="1720285700"/>
                    </a:ext>
                  </a:extLst>
                </a:gridCol>
                <a:gridCol w="2762297">
                  <a:extLst>
                    <a:ext uri="{9D8B030D-6E8A-4147-A177-3AD203B41FA5}">
                      <a16:colId xmlns:a16="http://schemas.microsoft.com/office/drawing/2014/main" val="1351588201"/>
                    </a:ext>
                  </a:extLst>
                </a:gridCol>
                <a:gridCol w="2762297">
                  <a:extLst>
                    <a:ext uri="{9D8B030D-6E8A-4147-A177-3AD203B41FA5}">
                      <a16:colId xmlns:a16="http://schemas.microsoft.com/office/drawing/2014/main" val="1011992336"/>
                    </a:ext>
                  </a:extLst>
                </a:gridCol>
              </a:tblGrid>
              <a:tr h="509659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DOAÇÃO</a:t>
                      </a:r>
                    </a:p>
                  </a:txBody>
                  <a:tcPr anchor="ctr">
                    <a:solidFill>
                      <a:srgbClr val="CF07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DESTINAÇÃO</a:t>
                      </a:r>
                    </a:p>
                  </a:txBody>
                  <a:tcPr anchor="ctr">
                    <a:solidFill>
                      <a:srgbClr val="CF07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94331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Limite global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6% ou 7%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6% ou 7%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90247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Sublimite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10095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Gestão dos recursos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Conselhos de Direitos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Conselhos de Direitos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1474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Valor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Estimado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Conhecido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43307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Dedução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Incerta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Certa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21426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Simplicidade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Não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68446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Cruzamento de dados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Sim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Não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0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7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ço Reservado para Conteúdo 4">
            <a:extLst>
              <a:ext uri="{FF2B5EF4-FFF2-40B4-BE49-F238E27FC236}">
                <a16:creationId xmlns:a16="http://schemas.microsoft.com/office/drawing/2014/main" id="{B23AE006-1AF4-B7C0-A1B7-38C63E18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33" y="812335"/>
            <a:ext cx="5107105" cy="404827"/>
          </a:xfrm>
        </p:spPr>
        <p:txBody>
          <a:bodyPr>
            <a:noAutofit/>
          </a:bodyPr>
          <a:lstStyle/>
          <a:p>
            <a:r>
              <a:rPr lang="pt-BR" dirty="0"/>
              <a:t>Doação Diretamente aos Fundos</a:t>
            </a:r>
          </a:p>
        </p:txBody>
      </p:sp>
      <p:sp>
        <p:nvSpPr>
          <p:cNvPr id="48" name="Espaço Reservado para Conteúdo 4">
            <a:extLst>
              <a:ext uri="{FF2B5EF4-FFF2-40B4-BE49-F238E27FC236}">
                <a16:creationId xmlns:a16="http://schemas.microsoft.com/office/drawing/2014/main" id="{9EB81116-75CC-66F3-1367-ACB0FDD3C808}"/>
              </a:ext>
            </a:extLst>
          </p:cNvPr>
          <p:cNvSpPr txBox="1">
            <a:spLocks/>
          </p:cNvSpPr>
          <p:nvPr/>
        </p:nvSpPr>
        <p:spPr>
          <a:xfrm>
            <a:off x="2196033" y="4386968"/>
            <a:ext cx="4537844" cy="4048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3333"/>
              </a:buCl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Destinação no Programa IRPF</a:t>
            </a:r>
          </a:p>
        </p:txBody>
      </p: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28A4D04E-3DB7-721A-C9B7-7F3CA56569AE}"/>
              </a:ext>
            </a:extLst>
          </p:cNvPr>
          <p:cNvGrpSpPr/>
          <p:nvPr/>
        </p:nvGrpSpPr>
        <p:grpSpPr>
          <a:xfrm>
            <a:off x="3267889" y="1519412"/>
            <a:ext cx="4133850" cy="1227438"/>
            <a:chOff x="3267889" y="1286143"/>
            <a:chExt cx="4133850" cy="122743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48B46D5-9879-54D9-3B88-BBDA5DB06FFA}"/>
                </a:ext>
              </a:extLst>
            </p:cNvPr>
            <p:cNvSpPr txBox="1"/>
            <p:nvPr/>
          </p:nvSpPr>
          <p:spPr>
            <a:xfrm>
              <a:off x="3267889" y="2144249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CONTRIBUINTE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484C396-2854-3DC9-11B2-F75E8522B19B}"/>
                </a:ext>
              </a:extLst>
            </p:cNvPr>
            <p:cNvSpPr txBox="1"/>
            <p:nvPr/>
          </p:nvSpPr>
          <p:spPr>
            <a:xfrm>
              <a:off x="6321739" y="1286143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FDCA</a:t>
              </a:r>
              <a:endParaRPr lang="pt-BR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EED4610-AED6-962B-7502-B82EDA617B6B}"/>
                </a:ext>
              </a:extLst>
            </p:cNvPr>
            <p:cNvSpPr txBox="1"/>
            <p:nvPr/>
          </p:nvSpPr>
          <p:spPr>
            <a:xfrm>
              <a:off x="6321739" y="1857724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FDPI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7D27091-AB9C-F76D-024B-7A6DD74A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1528734"/>
              <a:ext cx="457200" cy="457200"/>
            </a:xfrm>
            <a:prstGeom prst="rect">
              <a:avLst/>
            </a:prstGeom>
          </p:spPr>
        </p:pic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D778FC9B-DF18-C286-4B71-0312DDF49555}"/>
                </a:ext>
              </a:extLst>
            </p:cNvPr>
            <p:cNvCxnSpPr>
              <a:stCxn id="18" idx="3"/>
              <a:endCxn id="12" idx="1"/>
            </p:cNvCxnSpPr>
            <p:nvPr/>
          </p:nvCxnSpPr>
          <p:spPr>
            <a:xfrm flipV="1">
              <a:off x="5686724" y="1471543"/>
              <a:ext cx="635015" cy="285791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2E35E25E-4893-8F7F-4C48-9C0CECBA2E89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>
              <a:off x="5686724" y="1757334"/>
              <a:ext cx="635015" cy="285790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50B0A4BD-26E2-2898-B78B-0F079C5294D2}"/>
              </a:ext>
            </a:extLst>
          </p:cNvPr>
          <p:cNvGrpSpPr/>
          <p:nvPr/>
        </p:nvGrpSpPr>
        <p:grpSpPr>
          <a:xfrm>
            <a:off x="5229524" y="2662574"/>
            <a:ext cx="3690028" cy="942380"/>
            <a:chOff x="5229524" y="2429305"/>
            <a:chExt cx="3690028" cy="94238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52DC25E-0512-83C2-C2BF-AEE0DE413AE7}"/>
                </a:ext>
              </a:extLst>
            </p:cNvPr>
            <p:cNvSpPr txBox="1"/>
            <p:nvPr/>
          </p:nvSpPr>
          <p:spPr>
            <a:xfrm>
              <a:off x="6321739" y="300088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CDPI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976D1BC-0B1F-84B7-8944-2D2A2B7215FD}"/>
                </a:ext>
              </a:extLst>
            </p:cNvPr>
            <p:cNvSpPr txBox="1"/>
            <p:nvPr/>
          </p:nvSpPr>
          <p:spPr>
            <a:xfrm>
              <a:off x="6321739" y="242930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CDCA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429C2AE-541E-B245-3030-3874101504E1}"/>
                </a:ext>
              </a:extLst>
            </p:cNvPr>
            <p:cNvSpPr txBox="1"/>
            <p:nvPr/>
          </p:nvSpPr>
          <p:spPr>
            <a:xfrm>
              <a:off x="7839552" y="271509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RFB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113466F-5473-F582-C4A1-2B1C349F7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2671895"/>
              <a:ext cx="457200" cy="457200"/>
            </a:xfrm>
            <a:prstGeom prst="rect">
              <a:avLst/>
            </a:prstGeom>
          </p:spPr>
        </p:pic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7A4C9ED2-0418-0A68-6F66-4B3086C3EFF6}"/>
                </a:ext>
              </a:extLst>
            </p:cNvPr>
            <p:cNvCxnSpPr>
              <a:cxnSpLocks/>
              <a:stCxn id="17" idx="3"/>
              <a:endCxn id="7" idx="1"/>
            </p:cNvCxnSpPr>
            <p:nvPr/>
          </p:nvCxnSpPr>
          <p:spPr>
            <a:xfrm flipV="1">
              <a:off x="5686724" y="2614705"/>
              <a:ext cx="635015" cy="285790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FBBA2934-BDB7-1EF9-1041-7C6B4D836A53}"/>
                </a:ext>
              </a:extLst>
            </p:cNvPr>
            <p:cNvCxnSpPr>
              <a:stCxn id="17" idx="3"/>
              <a:endCxn id="8" idx="1"/>
            </p:cNvCxnSpPr>
            <p:nvPr/>
          </p:nvCxnSpPr>
          <p:spPr>
            <a:xfrm>
              <a:off x="5686724" y="2900495"/>
              <a:ext cx="635015" cy="285790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3E88E73D-8609-3E71-974F-61848C73C195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>
              <a:off x="7401739" y="2614705"/>
              <a:ext cx="437813" cy="285790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1DDE8D23-F51F-B467-E982-B6170DB6DFD8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7401739" y="2900495"/>
              <a:ext cx="437813" cy="285790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6948856-18FD-F817-EDD6-6D9977248E72}"/>
              </a:ext>
            </a:extLst>
          </p:cNvPr>
          <p:cNvSpPr txBox="1"/>
          <p:nvPr/>
        </p:nvSpPr>
        <p:spPr>
          <a:xfrm>
            <a:off x="7952753" y="1212712"/>
            <a:ext cx="3679212" cy="426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Valor?/Comprovação/Dedução?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8CD0788-EFA0-908B-5FAD-8C38BABB6B44}"/>
              </a:ext>
            </a:extLst>
          </p:cNvPr>
          <p:cNvSpPr txBox="1"/>
          <p:nvPr/>
        </p:nvSpPr>
        <p:spPr>
          <a:xfrm>
            <a:off x="7952753" y="2363701"/>
            <a:ext cx="3153427" cy="426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Programa Empresarial/OSC</a:t>
            </a:r>
          </a:p>
        </p:txBody>
      </p: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87DF57F7-56D3-6176-13F0-574F976FBDD1}"/>
              </a:ext>
            </a:extLst>
          </p:cNvPr>
          <p:cNvGrpSpPr/>
          <p:nvPr/>
        </p:nvGrpSpPr>
        <p:grpSpPr>
          <a:xfrm>
            <a:off x="3267889" y="5112707"/>
            <a:ext cx="5651663" cy="1188546"/>
            <a:chOff x="3267889" y="4860776"/>
            <a:chExt cx="5651663" cy="1188546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4CAC4287-3E41-5ED9-165F-16FCED988B64}"/>
                </a:ext>
              </a:extLst>
            </p:cNvPr>
            <p:cNvSpPr txBox="1"/>
            <p:nvPr/>
          </p:nvSpPr>
          <p:spPr>
            <a:xfrm>
              <a:off x="3267889" y="5270383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CONTRIBUINTE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F351A8F2-4681-F241-8B21-971CF6DCBC48}"/>
                </a:ext>
              </a:extLst>
            </p:cNvPr>
            <p:cNvSpPr txBox="1"/>
            <p:nvPr/>
          </p:nvSpPr>
          <p:spPr>
            <a:xfrm>
              <a:off x="7839552" y="5635322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FDPI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2F6CBEA4-F51B-6572-6DBE-0D2E0DC268AB}"/>
                </a:ext>
              </a:extLst>
            </p:cNvPr>
            <p:cNvSpPr txBox="1"/>
            <p:nvPr/>
          </p:nvSpPr>
          <p:spPr>
            <a:xfrm>
              <a:off x="6321739" y="526891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RFB</a:t>
              </a:r>
            </a:p>
          </p:txBody>
        </p:sp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B7D3047A-1226-F5EA-F10C-532E01CC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5592122"/>
              <a:ext cx="457200" cy="457200"/>
            </a:xfrm>
            <a:prstGeom prst="rect">
              <a:avLst/>
            </a:prstGeom>
          </p:spPr>
        </p:pic>
        <p:pic>
          <p:nvPicPr>
            <p:cNvPr id="61" name="Imagem 60">
              <a:extLst>
                <a:ext uri="{FF2B5EF4-FFF2-40B4-BE49-F238E27FC236}">
                  <a16:creationId xmlns:a16="http://schemas.microsoft.com/office/drawing/2014/main" id="{B41AA166-522C-AAB3-7EF0-9124D60A7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4860776"/>
              <a:ext cx="457200" cy="457200"/>
            </a:xfrm>
            <a:prstGeom prst="rect">
              <a:avLst/>
            </a:prstGeom>
          </p:spPr>
        </p:pic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77CCA83B-428D-85C6-DCB4-4E1377BC295C}"/>
                </a:ext>
              </a:extLst>
            </p:cNvPr>
            <p:cNvSpPr txBox="1"/>
            <p:nvPr/>
          </p:nvSpPr>
          <p:spPr>
            <a:xfrm>
              <a:off x="7839552" y="4903976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FDCA</a:t>
              </a:r>
            </a:p>
          </p:txBody>
        </p: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6648AEE0-9282-49C3-D1B0-8E2DFF7CE796}"/>
                </a:ext>
              </a:extLst>
            </p:cNvPr>
            <p:cNvCxnSpPr>
              <a:stCxn id="61" idx="3"/>
              <a:endCxn id="59" idx="1"/>
            </p:cNvCxnSpPr>
            <p:nvPr/>
          </p:nvCxnSpPr>
          <p:spPr>
            <a:xfrm>
              <a:off x="5686724" y="5089376"/>
              <a:ext cx="635015" cy="364939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A50737B9-8B67-633E-B4B3-A1A0E84764B0}"/>
                </a:ext>
              </a:extLst>
            </p:cNvPr>
            <p:cNvCxnSpPr>
              <a:stCxn id="60" idx="3"/>
              <a:endCxn id="59" idx="1"/>
            </p:cNvCxnSpPr>
            <p:nvPr/>
          </p:nvCxnSpPr>
          <p:spPr>
            <a:xfrm flipV="1">
              <a:off x="5686724" y="5454315"/>
              <a:ext cx="635015" cy="366407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0DA81DB6-FD7E-431B-6B71-E9957DB49323}"/>
                </a:ext>
              </a:extLst>
            </p:cNvPr>
            <p:cNvCxnSpPr>
              <a:stCxn id="59" idx="3"/>
              <a:endCxn id="72" idx="1"/>
            </p:cNvCxnSpPr>
            <p:nvPr/>
          </p:nvCxnSpPr>
          <p:spPr>
            <a:xfrm flipV="1">
              <a:off x="7401739" y="5089376"/>
              <a:ext cx="437813" cy="364939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7F8E8A79-6832-7F6B-AA74-12927FEF111B}"/>
                </a:ext>
              </a:extLst>
            </p:cNvPr>
            <p:cNvCxnSpPr>
              <a:stCxn id="59" idx="3"/>
              <a:endCxn id="57" idx="1"/>
            </p:cNvCxnSpPr>
            <p:nvPr/>
          </p:nvCxnSpPr>
          <p:spPr>
            <a:xfrm>
              <a:off x="7401739" y="5454315"/>
              <a:ext cx="437813" cy="366407"/>
            </a:xfrm>
            <a:prstGeom prst="straightConnector1">
              <a:avLst/>
            </a:prstGeom>
            <a:ln w="38100">
              <a:solidFill>
                <a:srgbClr val="FF27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Conector: Angulado 85">
            <a:extLst>
              <a:ext uri="{FF2B5EF4-FFF2-40B4-BE49-F238E27FC236}">
                <a16:creationId xmlns:a16="http://schemas.microsoft.com/office/drawing/2014/main" id="{81287B9C-E983-4A03-94C9-079E9EF0B2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97238" y="1880050"/>
            <a:ext cx="43200" cy="2921428"/>
          </a:xfrm>
          <a:prstGeom prst="bentConnector3">
            <a:avLst>
              <a:gd name="adj1" fmla="val -1177822"/>
            </a:avLst>
          </a:prstGeom>
          <a:ln w="38100">
            <a:solidFill>
              <a:srgbClr val="FF27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48" grpId="0" uiExpand="1" build="p"/>
      <p:bldP spid="46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00B034-3896-4642-A3CE-6B0DB0B8A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684521"/>
            <a:ext cx="7766936" cy="1639838"/>
          </a:xfrm>
        </p:spPr>
        <p:txBody>
          <a:bodyPr/>
          <a:lstStyle/>
          <a:p>
            <a:pPr algn="ctr"/>
            <a:r>
              <a:rPr lang="pt-BR" dirty="0"/>
              <a:t>Passo a Passo</a:t>
            </a:r>
            <a:br>
              <a:rPr lang="pt-BR" dirty="0"/>
            </a:br>
            <a:r>
              <a:rPr lang="pt-BR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PGD/DIRPF 2024</a:t>
            </a:r>
            <a:endParaRPr lang="pt-BR" sz="49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4C5DB3D-1047-4F09-8DD6-B46A9736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E7FEF83-B98C-42AD-9DB1-DF3CE0EF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D31688-425D-4BAE-BFF5-05C393F10CC4}"/>
              </a:ext>
            </a:extLst>
          </p:cNvPr>
          <p:cNvSpPr txBox="1"/>
          <p:nvPr/>
        </p:nvSpPr>
        <p:spPr>
          <a:xfrm>
            <a:off x="2428900" y="2122266"/>
            <a:ext cx="46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Disponível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5773A5-2794-46FA-AB7B-AA8EB418AB0F}"/>
              </a:ext>
            </a:extLst>
          </p:cNvPr>
          <p:cNvSpPr txBox="1"/>
          <p:nvPr/>
        </p:nvSpPr>
        <p:spPr>
          <a:xfrm>
            <a:off x="7054730" y="2122266"/>
            <a:ext cx="4630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Não Destinado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24CC7C-E84B-4454-A5AC-3F7654D8841D}"/>
              </a:ext>
            </a:extLst>
          </p:cNvPr>
          <p:cNvSpPr txBox="1"/>
          <p:nvPr/>
        </p:nvSpPr>
        <p:spPr>
          <a:xfrm>
            <a:off x="4281150" y="606827"/>
            <a:ext cx="5551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F070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Destinações PF - 2024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B888C331-D502-4D43-B35E-2BFB320217DC}"/>
              </a:ext>
            </a:extLst>
          </p:cNvPr>
          <p:cNvGrpSpPr/>
          <p:nvPr/>
        </p:nvGrpSpPr>
        <p:grpSpPr>
          <a:xfrm>
            <a:off x="3069191" y="2703097"/>
            <a:ext cx="2919607" cy="2715757"/>
            <a:chOff x="3134717" y="3245701"/>
            <a:chExt cx="2919607" cy="2715757"/>
          </a:xfrm>
        </p:grpSpPr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D2315F4E-6D4B-4D0C-AD11-AD5500CF67F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52804912"/>
                </p:ext>
              </p:extLst>
            </p:nvPr>
          </p:nvGraphicFramePr>
          <p:xfrm>
            <a:off x="3134717" y="3245701"/>
            <a:ext cx="252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7A57DE9-8B97-438C-8F5C-021D7A3FE66C}"/>
                </a:ext>
              </a:extLst>
            </p:cNvPr>
            <p:cNvSpPr/>
            <p:nvPr/>
          </p:nvSpPr>
          <p:spPr>
            <a:xfrm>
              <a:off x="3919443" y="5219957"/>
              <a:ext cx="2057215" cy="696035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654490"/>
                <a:gd name="connsiteY0" fmla="*/ 0 h 1098644"/>
                <a:gd name="connsiteX1" fmla="*/ 252484 w 2654490"/>
                <a:gd name="connsiteY1" fmla="*/ 1091820 h 1098644"/>
                <a:gd name="connsiteX2" fmla="*/ 2654490 w 2654490"/>
                <a:gd name="connsiteY2" fmla="*/ 1098644 h 1098644"/>
                <a:gd name="connsiteX3" fmla="*/ 2654490 w 2654490"/>
                <a:gd name="connsiteY3" fmla="*/ 1098644 h 1098644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72604 w 2572604"/>
                <a:gd name="connsiteY3" fmla="*/ 696035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26884 w 2572604"/>
                <a:gd name="connsiteY3" fmla="*/ 488217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0" fmla="*/ 0 w 2169437"/>
                <a:gd name="connsiteY0" fmla="*/ 0 h 696035"/>
                <a:gd name="connsiteX1" fmla="*/ 170598 w 2169437"/>
                <a:gd name="connsiteY1" fmla="*/ 689211 h 696035"/>
                <a:gd name="connsiteX2" fmla="*/ 2169437 w 2169437"/>
                <a:gd name="connsiteY2" fmla="*/ 696035 h 696035"/>
                <a:gd name="connsiteX0" fmla="*/ 0 w 2057215"/>
                <a:gd name="connsiteY0" fmla="*/ 0 h 696035"/>
                <a:gd name="connsiteX1" fmla="*/ 170598 w 2057215"/>
                <a:gd name="connsiteY1" fmla="*/ 689211 h 696035"/>
                <a:gd name="connsiteX2" fmla="*/ 2057215 w 2057215"/>
                <a:gd name="connsiteY2" fmla="*/ 696035 h 6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215" h="696035">
                  <a:moveTo>
                    <a:pt x="0" y="0"/>
                  </a:moveTo>
                  <a:lnTo>
                    <a:pt x="170598" y="689211"/>
                  </a:lnTo>
                  <a:lnTo>
                    <a:pt x="2057215" y="696035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60A32051-5066-4E77-BA2C-171E8DBF4C4E}"/>
                </a:ext>
              </a:extLst>
            </p:cNvPr>
            <p:cNvSpPr txBox="1"/>
            <p:nvPr/>
          </p:nvSpPr>
          <p:spPr>
            <a:xfrm>
              <a:off x="3966324" y="5592126"/>
              <a:ext cx="2088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R$ 14,81 bilhões</a:t>
              </a: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33BA0E94-33DE-4667-825B-E8017E0F146D}"/>
                </a:ext>
              </a:extLst>
            </p:cNvPr>
            <p:cNvSpPr/>
            <p:nvPr/>
          </p:nvSpPr>
          <p:spPr>
            <a:xfrm>
              <a:off x="3876123" y="5147318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5407416A-564A-4099-A3F5-C830505CE017}"/>
              </a:ext>
            </a:extLst>
          </p:cNvPr>
          <p:cNvGrpSpPr/>
          <p:nvPr/>
        </p:nvGrpSpPr>
        <p:grpSpPr>
          <a:xfrm>
            <a:off x="7681700" y="2703097"/>
            <a:ext cx="2967122" cy="2715757"/>
            <a:chOff x="7682761" y="3245701"/>
            <a:chExt cx="2967122" cy="2715757"/>
          </a:xfrm>
        </p:grpSpPr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7125BFF6-8932-409D-AD8C-0A006D8C2C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6508658"/>
                </p:ext>
              </p:extLst>
            </p:nvPr>
          </p:nvGraphicFramePr>
          <p:xfrm>
            <a:off x="7682761" y="3245701"/>
            <a:ext cx="252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FD3D6057-726C-464B-B98E-212561AB62E9}"/>
                </a:ext>
              </a:extLst>
            </p:cNvPr>
            <p:cNvSpPr/>
            <p:nvPr/>
          </p:nvSpPr>
          <p:spPr>
            <a:xfrm>
              <a:off x="8494906" y="5219957"/>
              <a:ext cx="2057215" cy="696035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654490"/>
                <a:gd name="connsiteY0" fmla="*/ 0 h 1098644"/>
                <a:gd name="connsiteX1" fmla="*/ 252484 w 2654490"/>
                <a:gd name="connsiteY1" fmla="*/ 1091820 h 1098644"/>
                <a:gd name="connsiteX2" fmla="*/ 2654490 w 2654490"/>
                <a:gd name="connsiteY2" fmla="*/ 1098644 h 1098644"/>
                <a:gd name="connsiteX3" fmla="*/ 2654490 w 2654490"/>
                <a:gd name="connsiteY3" fmla="*/ 1098644 h 1098644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72604 w 2572604"/>
                <a:gd name="connsiteY3" fmla="*/ 696035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26884 w 2572604"/>
                <a:gd name="connsiteY3" fmla="*/ 488217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0" fmla="*/ 0 w 2169437"/>
                <a:gd name="connsiteY0" fmla="*/ 0 h 696035"/>
                <a:gd name="connsiteX1" fmla="*/ 170598 w 2169437"/>
                <a:gd name="connsiteY1" fmla="*/ 689211 h 696035"/>
                <a:gd name="connsiteX2" fmla="*/ 2169437 w 2169437"/>
                <a:gd name="connsiteY2" fmla="*/ 696035 h 696035"/>
                <a:gd name="connsiteX0" fmla="*/ 0 w 2057215"/>
                <a:gd name="connsiteY0" fmla="*/ 0 h 696035"/>
                <a:gd name="connsiteX1" fmla="*/ 170598 w 2057215"/>
                <a:gd name="connsiteY1" fmla="*/ 689211 h 696035"/>
                <a:gd name="connsiteX2" fmla="*/ 2057215 w 2057215"/>
                <a:gd name="connsiteY2" fmla="*/ 696035 h 6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215" h="696035">
                  <a:moveTo>
                    <a:pt x="0" y="0"/>
                  </a:moveTo>
                  <a:lnTo>
                    <a:pt x="170598" y="689211"/>
                  </a:lnTo>
                  <a:lnTo>
                    <a:pt x="2057215" y="696035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D7209B7-A4B7-41B7-B078-F62814849E6F}"/>
                </a:ext>
              </a:extLst>
            </p:cNvPr>
            <p:cNvSpPr txBox="1"/>
            <p:nvPr/>
          </p:nvSpPr>
          <p:spPr>
            <a:xfrm>
              <a:off x="8561883" y="5592126"/>
              <a:ext cx="2088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R$ 14,42 bilhões</a:t>
              </a: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3D0CB6B9-37F4-49E6-A6C8-C71502F27DC8}"/>
                </a:ext>
              </a:extLst>
            </p:cNvPr>
            <p:cNvSpPr/>
            <p:nvPr/>
          </p:nvSpPr>
          <p:spPr>
            <a:xfrm>
              <a:off x="8451586" y="5147318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477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93AAF2D-F008-4F92-A817-6FC75C34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707126A-D986-464B-BF03-4A275EC4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B022404-F9CF-4463-BB1F-A03566EF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EFA82D9-7817-4A60-AE39-A0E52001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D65B7A4A-4A73-474A-ADD0-30F5B1B6F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27" y="189000"/>
            <a:ext cx="4619746" cy="64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778AFAE-4D71-46B2-AC12-AD8CACC99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4279" y="5669280"/>
            <a:ext cx="533401" cy="6172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477CC86-93F5-4F5F-B3B1-5997766E6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0430" y="1343608"/>
            <a:ext cx="878205" cy="3172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EFA66AF-63AB-4DA9-85FF-24CADA1B35A3}"/>
              </a:ext>
            </a:extLst>
          </p:cNvPr>
          <p:cNvSpPr/>
          <p:nvPr/>
        </p:nvSpPr>
        <p:spPr>
          <a:xfrm>
            <a:off x="7222715" y="1343608"/>
            <a:ext cx="936000" cy="3363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AE43299-5B18-4533-8D02-DDADD8883788}"/>
              </a:ext>
            </a:extLst>
          </p:cNvPr>
          <p:cNvSpPr/>
          <p:nvPr/>
        </p:nvSpPr>
        <p:spPr>
          <a:xfrm>
            <a:off x="7577503" y="5661660"/>
            <a:ext cx="534572" cy="5908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542CE4B-BC52-475B-BBF5-F1FD9F153EF1}"/>
              </a:ext>
            </a:extLst>
          </p:cNvPr>
          <p:cNvGrpSpPr/>
          <p:nvPr/>
        </p:nvGrpSpPr>
        <p:grpSpPr>
          <a:xfrm>
            <a:off x="0" y="0"/>
            <a:ext cx="4296375" cy="3267531"/>
            <a:chOff x="0" y="0"/>
            <a:chExt cx="4296375" cy="326753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EA911C2-B33B-47E2-AC7C-85F053240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96375" cy="3267531"/>
            </a:xfrm>
            <a:prstGeom prst="rect">
              <a:avLst/>
            </a:prstGeom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A0BDE9B8-F012-4DF9-9AC6-6C609B2307BD}"/>
                </a:ext>
              </a:extLst>
            </p:cNvPr>
            <p:cNvSpPr/>
            <p:nvPr/>
          </p:nvSpPr>
          <p:spPr>
            <a:xfrm>
              <a:off x="438151" y="869950"/>
              <a:ext cx="1714500" cy="355599"/>
            </a:xfrm>
            <a:prstGeom prst="rect">
              <a:avLst/>
            </a:prstGeom>
            <a:noFill/>
            <a:ln w="76200">
              <a:solidFill>
                <a:srgbClr val="99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E1308F68-313A-474B-9021-516F4446BBD6}"/>
              </a:ext>
            </a:extLst>
          </p:cNvPr>
          <p:cNvGrpSpPr/>
          <p:nvPr/>
        </p:nvGrpSpPr>
        <p:grpSpPr>
          <a:xfrm>
            <a:off x="2631875" y="322938"/>
            <a:ext cx="4296375" cy="3267531"/>
            <a:chOff x="2631875" y="322938"/>
            <a:chExt cx="4296375" cy="326753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3601572-EEE9-46B0-AEAC-468243534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75" y="322938"/>
              <a:ext cx="4296375" cy="3267531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5159D24-8D69-4350-9A2A-C3DEA1409D16}"/>
                </a:ext>
              </a:extLst>
            </p:cNvPr>
            <p:cNvSpPr/>
            <p:nvPr/>
          </p:nvSpPr>
          <p:spPr>
            <a:xfrm>
              <a:off x="3065561" y="1196714"/>
              <a:ext cx="1714500" cy="355599"/>
            </a:xfrm>
            <a:prstGeom prst="rect">
              <a:avLst/>
            </a:prstGeom>
            <a:noFill/>
            <a:ln w="76200">
              <a:solidFill>
                <a:srgbClr val="99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C5C21A9B-2466-41D3-869D-EAA58E3E7314}"/>
              </a:ext>
            </a:extLst>
          </p:cNvPr>
          <p:cNvGrpSpPr/>
          <p:nvPr/>
        </p:nvGrpSpPr>
        <p:grpSpPr>
          <a:xfrm>
            <a:off x="-1" y="-5721"/>
            <a:ext cx="9560126" cy="3596190"/>
            <a:chOff x="-1" y="-5721"/>
            <a:chExt cx="9560126" cy="3596190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004134C5-A9B9-4F5D-A456-16056B5032D9}"/>
                </a:ext>
              </a:extLst>
            </p:cNvPr>
            <p:cNvGrpSpPr/>
            <p:nvPr/>
          </p:nvGrpSpPr>
          <p:grpSpPr>
            <a:xfrm>
              <a:off x="-1" y="-5721"/>
              <a:ext cx="9560126" cy="3596190"/>
              <a:chOff x="-1" y="-5721"/>
              <a:chExt cx="9560126" cy="3596190"/>
            </a:xfrm>
          </p:grpSpPr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id="{E7B11E02-35FB-4190-ACBA-BE7B89F01B5B}"/>
                  </a:ext>
                </a:extLst>
              </p:cNvPr>
              <p:cNvGrpSpPr/>
              <p:nvPr/>
            </p:nvGrpSpPr>
            <p:grpSpPr>
              <a:xfrm>
                <a:off x="-1" y="0"/>
                <a:ext cx="6928250" cy="3590469"/>
                <a:chOff x="11679382" y="0"/>
                <a:chExt cx="6928250" cy="3590469"/>
              </a:xfrm>
            </p:grpSpPr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3EE1508D-1160-4C45-9777-E2EE604763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79382" y="0"/>
                  <a:ext cx="4296375" cy="3267531"/>
                </a:xfrm>
                <a:prstGeom prst="rect">
                  <a:avLst/>
                </a:prstGeom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F00B1A2C-11C2-4138-831C-29DE93662D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11257" y="322938"/>
                  <a:ext cx="4296375" cy="3267531"/>
                </a:xfrm>
                <a:prstGeom prst="rect">
                  <a:avLst/>
                </a:prstGeom>
              </p:spPr>
            </p:pic>
          </p:grpSp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D3561F35-E3A5-48D3-9D39-42C9A8276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3750" y="-5721"/>
                <a:ext cx="4296375" cy="3267531"/>
              </a:xfrm>
              <a:prstGeom prst="rect">
                <a:avLst/>
              </a:prstGeom>
            </p:spPr>
          </p:pic>
        </p:grp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F7286A44-2363-45FF-A7E5-91806A7F163F}"/>
                </a:ext>
              </a:extLst>
            </p:cNvPr>
            <p:cNvSpPr/>
            <p:nvPr/>
          </p:nvSpPr>
          <p:spPr>
            <a:xfrm>
              <a:off x="5710136" y="856729"/>
              <a:ext cx="1714500" cy="355599"/>
            </a:xfrm>
            <a:prstGeom prst="rect">
              <a:avLst/>
            </a:prstGeom>
            <a:noFill/>
            <a:ln w="76200">
              <a:solidFill>
                <a:srgbClr val="99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41A71EB7-0804-487D-9A89-15F3FFF13270}"/>
              </a:ext>
            </a:extLst>
          </p:cNvPr>
          <p:cNvGrpSpPr/>
          <p:nvPr/>
        </p:nvGrpSpPr>
        <p:grpSpPr>
          <a:xfrm>
            <a:off x="7895625" y="322938"/>
            <a:ext cx="4296375" cy="3267531"/>
            <a:chOff x="7895625" y="322938"/>
            <a:chExt cx="4296375" cy="3267531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650E37A-CE39-467F-BA5F-B91A6EBB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625" y="322938"/>
              <a:ext cx="4296375" cy="3267531"/>
            </a:xfrm>
            <a:prstGeom prst="rect">
              <a:avLst/>
            </a:prstGeom>
          </p:spPr>
        </p:pic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6AA9C26D-10DD-4ECB-8844-387DC96EFD3C}"/>
                </a:ext>
              </a:extLst>
            </p:cNvPr>
            <p:cNvSpPr/>
            <p:nvPr/>
          </p:nvSpPr>
          <p:spPr>
            <a:xfrm>
              <a:off x="8335661" y="1181207"/>
              <a:ext cx="1714500" cy="355599"/>
            </a:xfrm>
            <a:prstGeom prst="rect">
              <a:avLst/>
            </a:prstGeom>
            <a:noFill/>
            <a:ln w="76200">
              <a:solidFill>
                <a:srgbClr val="99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F88B2EB5-0432-4A54-9641-CC371637F967}"/>
              </a:ext>
            </a:extLst>
          </p:cNvPr>
          <p:cNvGrpSpPr/>
          <p:nvPr/>
        </p:nvGrpSpPr>
        <p:grpSpPr>
          <a:xfrm>
            <a:off x="-1" y="-5721"/>
            <a:ext cx="12192001" cy="6540783"/>
            <a:chOff x="-1" y="-5721"/>
            <a:chExt cx="12192001" cy="6540783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5284FB88-7F27-42A1-A730-75FFC3102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750" y="-5721"/>
              <a:ext cx="4296375" cy="326753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B2CC4F9D-C274-4B8B-B597-4AAAD0ED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625" y="322938"/>
              <a:ext cx="4296375" cy="3267531"/>
            </a:xfrm>
            <a:prstGeom prst="rect">
              <a:avLst/>
            </a:prstGeom>
          </p:spPr>
        </p:pic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8436EF7A-40BD-4AF3-8537-4B2DE95E2D05}"/>
                </a:ext>
              </a:extLst>
            </p:cNvPr>
            <p:cNvGrpSpPr/>
            <p:nvPr/>
          </p:nvGrpSpPr>
          <p:grpSpPr>
            <a:xfrm>
              <a:off x="-1" y="3267531"/>
              <a:ext cx="4296375" cy="3267531"/>
              <a:chOff x="-1" y="3267531"/>
              <a:chExt cx="4296375" cy="3267531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853FAA77-B2E1-409C-AA21-A88796FC9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3267531"/>
                <a:ext cx="4296375" cy="3267531"/>
              </a:xfrm>
              <a:prstGeom prst="rect">
                <a:avLst/>
              </a:prstGeom>
            </p:spPr>
          </p:pic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1EC834E-1492-4C4D-9E58-DAC2CCC771E0}"/>
                  </a:ext>
                </a:extLst>
              </p:cNvPr>
              <p:cNvSpPr/>
              <p:nvPr/>
            </p:nvSpPr>
            <p:spPr>
              <a:xfrm>
                <a:off x="489830" y="4137321"/>
                <a:ext cx="1714500" cy="355599"/>
              </a:xfrm>
              <a:prstGeom prst="rect">
                <a:avLst/>
              </a:prstGeom>
              <a:noFill/>
              <a:ln w="76200">
                <a:solidFill>
                  <a:srgbClr val="99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3A4BA33C-DD80-4921-8DDD-4969FE5C35F8}"/>
              </a:ext>
            </a:extLst>
          </p:cNvPr>
          <p:cNvGrpSpPr/>
          <p:nvPr/>
        </p:nvGrpSpPr>
        <p:grpSpPr>
          <a:xfrm>
            <a:off x="2631874" y="3583490"/>
            <a:ext cx="4296375" cy="3267531"/>
            <a:chOff x="2631874" y="3596190"/>
            <a:chExt cx="4296375" cy="326753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BA902452-A97F-4E0D-A604-793C5CA2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74" y="3596190"/>
              <a:ext cx="4296375" cy="3267531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2C92600E-16B1-4A13-8C41-3652685328F6}"/>
                </a:ext>
              </a:extLst>
            </p:cNvPr>
            <p:cNvSpPr/>
            <p:nvPr/>
          </p:nvSpPr>
          <p:spPr>
            <a:xfrm>
              <a:off x="3121705" y="4464245"/>
              <a:ext cx="1714500" cy="355599"/>
            </a:xfrm>
            <a:prstGeom prst="rect">
              <a:avLst/>
            </a:prstGeom>
            <a:noFill/>
            <a:ln w="76200">
              <a:solidFill>
                <a:srgbClr val="99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74DCCE53-4048-4DE5-9734-FFB0D0287260}"/>
              </a:ext>
            </a:extLst>
          </p:cNvPr>
          <p:cNvGrpSpPr/>
          <p:nvPr/>
        </p:nvGrpSpPr>
        <p:grpSpPr>
          <a:xfrm>
            <a:off x="0" y="2111671"/>
            <a:ext cx="9560124" cy="4733629"/>
            <a:chOff x="0" y="2111671"/>
            <a:chExt cx="9560124" cy="4733629"/>
          </a:xfrm>
        </p:grpSpPr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133F464C-5921-42E6-825C-3024EC261A16}"/>
                </a:ext>
              </a:extLst>
            </p:cNvPr>
            <p:cNvGrpSpPr/>
            <p:nvPr/>
          </p:nvGrpSpPr>
          <p:grpSpPr>
            <a:xfrm>
              <a:off x="0" y="2111671"/>
              <a:ext cx="9560124" cy="4733629"/>
              <a:chOff x="0" y="2124371"/>
              <a:chExt cx="9560124" cy="4733629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D5E9C9CF-5BE0-4FC0-9F5D-A3703B622B9C}"/>
                  </a:ext>
                </a:extLst>
              </p:cNvPr>
              <p:cNvGrpSpPr/>
              <p:nvPr/>
            </p:nvGrpSpPr>
            <p:grpSpPr>
              <a:xfrm>
                <a:off x="0" y="3274510"/>
                <a:ext cx="6928250" cy="3583490"/>
                <a:chOff x="13547557" y="1193907"/>
                <a:chExt cx="6928250" cy="3583490"/>
              </a:xfrm>
            </p:grpSpPr>
            <p:pic>
              <p:nvPicPr>
                <p:cNvPr id="53" name="Imagem 52">
                  <a:extLst>
                    <a:ext uri="{FF2B5EF4-FFF2-40B4-BE49-F238E27FC236}">
                      <a16:creationId xmlns:a16="http://schemas.microsoft.com/office/drawing/2014/main" id="{6AE51576-A227-4349-BB20-D029587AA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47557" y="1193907"/>
                  <a:ext cx="4296375" cy="3267531"/>
                </a:xfrm>
                <a:prstGeom prst="rect">
                  <a:avLst/>
                </a:prstGeom>
              </p:spPr>
            </p:pic>
            <p:pic>
              <p:nvPicPr>
                <p:cNvPr id="56" name="Imagem 55">
                  <a:extLst>
                    <a:ext uri="{FF2B5EF4-FFF2-40B4-BE49-F238E27FC236}">
                      <a16:creationId xmlns:a16="http://schemas.microsoft.com/office/drawing/2014/main" id="{2E359201-3D02-4B90-A7E0-D0C0708DC8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79432" y="1509866"/>
                  <a:ext cx="4296375" cy="3267531"/>
                </a:xfrm>
                <a:prstGeom prst="rect">
                  <a:avLst/>
                </a:prstGeom>
              </p:spPr>
            </p:pic>
          </p:grpSp>
          <p:grpSp>
            <p:nvGrpSpPr>
              <p:cNvPr id="46" name="Agrupar 45">
                <a:extLst>
                  <a:ext uri="{FF2B5EF4-FFF2-40B4-BE49-F238E27FC236}">
                    <a16:creationId xmlns:a16="http://schemas.microsoft.com/office/drawing/2014/main" id="{5A795235-5142-4FAB-B646-1E0342C01C7A}"/>
                  </a:ext>
                </a:extLst>
              </p:cNvPr>
              <p:cNvGrpSpPr/>
              <p:nvPr/>
            </p:nvGrpSpPr>
            <p:grpSpPr>
              <a:xfrm>
                <a:off x="5263749" y="2124371"/>
                <a:ext cx="4296375" cy="4410691"/>
                <a:chOff x="5263749" y="2124371"/>
                <a:chExt cx="4296375" cy="4410691"/>
              </a:xfrm>
            </p:grpSpPr>
            <p:pic>
              <p:nvPicPr>
                <p:cNvPr id="17" name="Imagem 16">
                  <a:extLst>
                    <a:ext uri="{FF2B5EF4-FFF2-40B4-BE49-F238E27FC236}">
                      <a16:creationId xmlns:a16="http://schemas.microsoft.com/office/drawing/2014/main" id="{2BBF6929-7D68-4ADE-9121-2198E454F6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3749" y="2124371"/>
                  <a:ext cx="4296375" cy="4410691"/>
                </a:xfrm>
                <a:prstGeom prst="rect">
                  <a:avLst/>
                </a:prstGeom>
              </p:spPr>
            </p:pic>
            <p:sp>
              <p:nvSpPr>
                <p:cNvPr id="40" name="Elipse 39">
                  <a:extLst>
                    <a:ext uri="{FF2B5EF4-FFF2-40B4-BE49-F238E27FC236}">
                      <a16:creationId xmlns:a16="http://schemas.microsoft.com/office/drawing/2014/main" id="{BC61F546-F115-420F-AEC9-ADE3F2574EA0}"/>
                    </a:ext>
                  </a:extLst>
                </p:cNvPr>
                <p:cNvSpPr/>
                <p:nvPr/>
              </p:nvSpPr>
              <p:spPr>
                <a:xfrm>
                  <a:off x="5676904" y="3681304"/>
                  <a:ext cx="216000" cy="216000"/>
                </a:xfrm>
                <a:prstGeom prst="ellipse">
                  <a:avLst/>
                </a:prstGeom>
                <a:noFill/>
                <a:ln w="76200">
                  <a:solidFill>
                    <a:srgbClr val="99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CE8ABBBF-6AAE-4E94-8E0D-0D31421D7809}"/>
                </a:ext>
              </a:extLst>
            </p:cNvPr>
            <p:cNvCxnSpPr/>
            <p:nvPr/>
          </p:nvCxnSpPr>
          <p:spPr>
            <a:xfrm>
              <a:off x="5814947" y="2832148"/>
              <a:ext cx="2469600" cy="0"/>
            </a:xfrm>
            <a:prstGeom prst="line">
              <a:avLst/>
            </a:prstGeom>
            <a:ln w="76200" cap="flat">
              <a:solidFill>
                <a:srgbClr val="99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97751BE7-D3D4-4F1F-B555-0969D71DB8C6}"/>
              </a:ext>
            </a:extLst>
          </p:cNvPr>
          <p:cNvGrpSpPr/>
          <p:nvPr/>
        </p:nvGrpSpPr>
        <p:grpSpPr>
          <a:xfrm>
            <a:off x="7895625" y="2485415"/>
            <a:ext cx="4296375" cy="4372585"/>
            <a:chOff x="7895624" y="2485415"/>
            <a:chExt cx="4296375" cy="4372585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657FC40-9AD9-48B9-8E29-0DBF6488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624" y="2485415"/>
              <a:ext cx="4296375" cy="4372585"/>
            </a:xfrm>
            <a:prstGeom prst="rect">
              <a:avLst/>
            </a:prstGeom>
          </p:spPr>
        </p:pic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845FF94-0F02-4DAB-BECF-AEFEF3CEA74F}"/>
                </a:ext>
              </a:extLst>
            </p:cNvPr>
            <p:cNvSpPr/>
            <p:nvPr/>
          </p:nvSpPr>
          <p:spPr>
            <a:xfrm>
              <a:off x="8310568" y="4895471"/>
              <a:ext cx="216000" cy="216000"/>
            </a:xfrm>
            <a:prstGeom prst="ellipse">
              <a:avLst/>
            </a:prstGeom>
            <a:noFill/>
            <a:ln w="76200">
              <a:solidFill>
                <a:srgbClr val="99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C2465D12-0EEE-421A-91D1-B34267774031}"/>
              </a:ext>
            </a:extLst>
          </p:cNvPr>
          <p:cNvGrpSpPr/>
          <p:nvPr/>
        </p:nvGrpSpPr>
        <p:grpSpPr>
          <a:xfrm>
            <a:off x="2976127" y="1880972"/>
            <a:ext cx="9215873" cy="4977028"/>
            <a:chOff x="2976127" y="1880972"/>
            <a:chExt cx="9215873" cy="4977028"/>
          </a:xfrm>
        </p:grpSpPr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6EC3E225-609F-477E-B738-3A8323CE5538}"/>
                </a:ext>
              </a:extLst>
            </p:cNvPr>
            <p:cNvGrpSpPr/>
            <p:nvPr/>
          </p:nvGrpSpPr>
          <p:grpSpPr>
            <a:xfrm>
              <a:off x="5263750" y="2124371"/>
              <a:ext cx="6928250" cy="4733629"/>
              <a:chOff x="14022738" y="3429000"/>
              <a:chExt cx="6928250" cy="4733629"/>
            </a:xfrm>
          </p:grpSpPr>
          <p:pic>
            <p:nvPicPr>
              <p:cNvPr id="60" name="Imagem 59">
                <a:extLst>
                  <a:ext uri="{FF2B5EF4-FFF2-40B4-BE49-F238E27FC236}">
                    <a16:creationId xmlns:a16="http://schemas.microsoft.com/office/drawing/2014/main" id="{D3F3572A-DF3C-411A-ADFA-1093B8897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2738" y="3429000"/>
                <a:ext cx="4296375" cy="4410691"/>
              </a:xfrm>
              <a:prstGeom prst="rect">
                <a:avLst/>
              </a:prstGeom>
            </p:spPr>
          </p:pic>
          <p:pic>
            <p:nvPicPr>
              <p:cNvPr id="63" name="Imagem 62">
                <a:extLst>
                  <a:ext uri="{FF2B5EF4-FFF2-40B4-BE49-F238E27FC236}">
                    <a16:creationId xmlns:a16="http://schemas.microsoft.com/office/drawing/2014/main" id="{FFC91757-CB09-4C03-BC7E-03A69C0E4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54613" y="3790044"/>
                <a:ext cx="4296375" cy="4372585"/>
              </a:xfrm>
              <a:prstGeom prst="rect">
                <a:avLst/>
              </a:prstGeom>
            </p:spPr>
          </p:pic>
        </p:grp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3D22A3B-EA86-4031-B954-5A42FD9C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127" y="1880972"/>
              <a:ext cx="6239746" cy="3096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232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Dedução Fiscal - Pessoas Jurídicas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Optante pelo Lucro Real</a:t>
            </a:r>
          </a:p>
          <a:p>
            <a:r>
              <a:rPr lang="pt-BR" dirty="0"/>
              <a:t>Doação no período de apuração</a:t>
            </a:r>
          </a:p>
          <a:p>
            <a:r>
              <a:rPr lang="pt-BR" dirty="0"/>
              <a:t>Compensação no mesmo exercício</a:t>
            </a:r>
          </a:p>
          <a:p>
            <a:r>
              <a:rPr lang="pt-BR" dirty="0"/>
              <a:t>Passo a Passo</a:t>
            </a:r>
          </a:p>
          <a:p>
            <a:pPr lvl="1"/>
            <a:r>
              <a:rPr lang="pt-BR" dirty="0"/>
              <a:t>Doação (Lançamento Contábil)</a:t>
            </a:r>
          </a:p>
          <a:p>
            <a:pPr lvl="1"/>
            <a:r>
              <a:rPr lang="pt-BR" dirty="0"/>
              <a:t>Apuração IR</a:t>
            </a:r>
          </a:p>
          <a:p>
            <a:pPr lvl="1"/>
            <a:r>
              <a:rPr lang="pt-BR" dirty="0"/>
              <a:t>Transmissão das informações na ECF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1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756C9-96ED-48D3-B24F-3CBC021A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Doação/Apuração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4728044-79C4-4E6C-A6F9-DFC489F5F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55104"/>
              </p:ext>
            </p:extLst>
          </p:nvPr>
        </p:nvGraphicFramePr>
        <p:xfrm>
          <a:off x="3247051" y="2178853"/>
          <a:ext cx="8110171" cy="1325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37920">
                  <a:extLst>
                    <a:ext uri="{9D8B030D-6E8A-4147-A177-3AD203B41FA5}">
                      <a16:colId xmlns:a16="http://schemas.microsoft.com/office/drawing/2014/main" val="4048654877"/>
                    </a:ext>
                  </a:extLst>
                </a:gridCol>
                <a:gridCol w="972251">
                  <a:extLst>
                    <a:ext uri="{9D8B030D-6E8A-4147-A177-3AD203B41FA5}">
                      <a16:colId xmlns:a16="http://schemas.microsoft.com/office/drawing/2014/main" val="977091481"/>
                    </a:ext>
                  </a:extLst>
                </a:gridCol>
              </a:tblGrid>
              <a:tr h="639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 Doações Efetuadas (Despesas)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8661917"/>
                  </a:ext>
                </a:extLst>
              </a:tr>
              <a:tr h="639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 Banco.../Conta específica do bem (Ativo)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0889341"/>
                  </a:ext>
                </a:extLst>
              </a:tr>
              <a:tr h="12567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Vr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doação Fundo Municipal dos Direitos da Criança e do Adolescente de... </a:t>
                      </a:r>
                      <a:r>
                        <a:rPr lang="pt-BR" sz="14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cf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Recibo nº...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625475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	10.000,00 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02900"/>
                  </a:ext>
                </a:extLst>
              </a:tr>
              <a:tr h="639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 Doações Efetuadas (Despesas)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0780705"/>
                  </a:ext>
                </a:extLst>
              </a:tr>
              <a:tr h="639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 Banco.../Conta específica do bem (Ativo)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0452990"/>
                  </a:ext>
                </a:extLst>
              </a:tr>
              <a:tr h="12567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Vr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doação Fundo Municipal dos Direitos da Pessoa Idosa de... </a:t>
                      </a:r>
                      <a:r>
                        <a:rPr lang="pt-BR" sz="14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cf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Recibo nº...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625475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	10.000,00 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507802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16EA16-636C-4A91-9002-FA30F4A8F9B7}"/>
              </a:ext>
            </a:extLst>
          </p:cNvPr>
          <p:cNvSpPr txBox="1"/>
          <p:nvPr/>
        </p:nvSpPr>
        <p:spPr>
          <a:xfrm>
            <a:off x="2760555" y="1809521"/>
            <a:ext cx="8596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Lançamentos Contábeis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8F5133E-B348-412C-9027-700A45355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99100"/>
              </p:ext>
            </p:extLst>
          </p:nvPr>
        </p:nvGraphicFramePr>
        <p:xfrm>
          <a:off x="3247051" y="4259580"/>
          <a:ext cx="8110171" cy="1546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24737">
                  <a:extLst>
                    <a:ext uri="{9D8B030D-6E8A-4147-A177-3AD203B41FA5}">
                      <a16:colId xmlns:a16="http://schemas.microsoft.com/office/drawing/2014/main" val="1081412835"/>
                    </a:ext>
                  </a:extLst>
                </a:gridCol>
                <a:gridCol w="1485434">
                  <a:extLst>
                    <a:ext uri="{9D8B030D-6E8A-4147-A177-3AD203B41FA5}">
                      <a16:colId xmlns:a16="http://schemas.microsoft.com/office/drawing/2014/main" val="341396082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Lucro Real Trimestral (após adições e exclusões)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1166813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	6.500.000,00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66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IRPJ - 15%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1166813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	975.000,00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342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Adicional lucro excedente R$ 20.000,00/mês - 10%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1166813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	644.000,00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3363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IRPJ devido (antes das deduções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1166813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	1.619.000,00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5656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Dedução Doação Fundo dos Direitos da Criança e do Adolescente (1%)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1166813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	(9.750,00)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288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Dedução Doação Fundo dos Direitos da Pessoa Idosa (1%)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1258888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	(9.750,00)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3829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IRPJ a recolher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1166813" algn="dec"/>
                        </a:tabLst>
                      </a:pPr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	1.599.500,00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06129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32495DD-351E-4118-82FF-89104635802E}"/>
              </a:ext>
            </a:extLst>
          </p:cNvPr>
          <p:cNvSpPr txBox="1"/>
          <p:nvPr/>
        </p:nvSpPr>
        <p:spPr>
          <a:xfrm>
            <a:off x="2760554" y="3885996"/>
            <a:ext cx="8596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Apuração</a:t>
            </a:r>
          </a:p>
        </p:txBody>
      </p:sp>
    </p:spTree>
    <p:extLst>
      <p:ext uri="{BB962C8B-B14F-4D97-AF65-F5344CB8AC3E}">
        <p14:creationId xmlns:p14="http://schemas.microsoft.com/office/powerpoint/2010/main" val="2307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28372-455E-490F-A550-E7A8802A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r>
              <a:rPr lang="pt-BR" dirty="0"/>
              <a:t>Exemplo - ECF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B23997C-171C-44AE-9803-6F7CC2DE2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42965"/>
              </p:ext>
            </p:extLst>
          </p:nvPr>
        </p:nvGraphicFramePr>
        <p:xfrm>
          <a:off x="3247052" y="2179238"/>
          <a:ext cx="8110171" cy="662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57840">
                  <a:extLst>
                    <a:ext uri="{9D8B030D-6E8A-4147-A177-3AD203B41FA5}">
                      <a16:colId xmlns:a16="http://schemas.microsoft.com/office/drawing/2014/main" val="4204014062"/>
                    </a:ext>
                  </a:extLst>
                </a:gridCol>
                <a:gridCol w="952331">
                  <a:extLst>
                    <a:ext uri="{9D8B030D-6E8A-4147-A177-3AD203B41FA5}">
                      <a16:colId xmlns:a16="http://schemas.microsoft.com/office/drawing/2014/main" val="1221243615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Registro Y671 – Outras Informações (Lucro Real)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066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Doação aos Fundos dos Direitos da Criança e do Adolescente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10.000,00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5731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Doação aos Fundos Nacional, Estaduais ou Municipais do Idoso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10.000,00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0724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5AB4A29-0BA6-4E27-8F83-C25160915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3677"/>
              </p:ext>
            </p:extLst>
          </p:nvPr>
        </p:nvGraphicFramePr>
        <p:xfrm>
          <a:off x="3247054" y="3408455"/>
          <a:ext cx="8110170" cy="662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57839">
                  <a:extLst>
                    <a:ext uri="{9D8B030D-6E8A-4147-A177-3AD203B41FA5}">
                      <a16:colId xmlns:a16="http://schemas.microsoft.com/office/drawing/2014/main" val="3342314760"/>
                    </a:ext>
                  </a:extLst>
                </a:gridCol>
                <a:gridCol w="952331">
                  <a:extLst>
                    <a:ext uri="{9D8B030D-6E8A-4147-A177-3AD203B41FA5}">
                      <a16:colId xmlns:a16="http://schemas.microsoft.com/office/drawing/2014/main" val="79486059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Registro N630 – Apuração do IRPJ com Base no Lucro Real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7991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Campo 11 (-) Fundos dos Direitos da Criança e do Adolescente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9.750,00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98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Campo 12 (-) Fundos Nacional, Estaduais ou Municipais do Idoso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9.750,00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436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6688535-8961-4B9B-AA25-9481A7CB1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29002"/>
              </p:ext>
            </p:extLst>
          </p:nvPr>
        </p:nvGraphicFramePr>
        <p:xfrm>
          <a:off x="3247052" y="4637672"/>
          <a:ext cx="8110170" cy="662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57839">
                  <a:extLst>
                    <a:ext uri="{9D8B030D-6E8A-4147-A177-3AD203B41FA5}">
                      <a16:colId xmlns:a16="http://schemas.microsoft.com/office/drawing/2014/main" val="4179783934"/>
                    </a:ext>
                  </a:extLst>
                </a:gridCol>
                <a:gridCol w="952331">
                  <a:extLst>
                    <a:ext uri="{9D8B030D-6E8A-4147-A177-3AD203B41FA5}">
                      <a16:colId xmlns:a16="http://schemas.microsoft.com/office/drawing/2014/main" val="2596735233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Registro N620 – Apuração do IRPJ por Estimativa</a:t>
                      </a:r>
                      <a:endParaRPr lang="pt-BR" sz="1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7965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Campo 12 (-) Fundos dos Direitos da Criança e do Adolescente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9.750,00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0716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Campo 13 (-) Fundos Nacional, Estaduais ou Municipais do Idoso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9.750,00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6770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847EAEE-AF65-4F8D-83C3-DD841CFAD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78562"/>
              </p:ext>
            </p:extLst>
          </p:nvPr>
        </p:nvGraphicFramePr>
        <p:xfrm>
          <a:off x="3247054" y="5866889"/>
          <a:ext cx="8110170" cy="441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57839">
                  <a:extLst>
                    <a:ext uri="{9D8B030D-6E8A-4147-A177-3AD203B41FA5}">
                      <a16:colId xmlns:a16="http://schemas.microsoft.com/office/drawing/2014/main" val="1923135032"/>
                    </a:ext>
                  </a:extLst>
                </a:gridCol>
                <a:gridCol w="952331">
                  <a:extLst>
                    <a:ext uri="{9D8B030D-6E8A-4147-A177-3AD203B41FA5}">
                      <a16:colId xmlns:a16="http://schemas.microsoft.com/office/drawing/2014/main" val="411895569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Registro M300 – Demonstração do Lucro Real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545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Doações a Entidades Civis - parcelas não dedutíveis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500,00</a:t>
                      </a:r>
                      <a:endParaRPr lang="pt-B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2430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12B817C-833B-481C-B5E7-E57F5D04BC34}"/>
              </a:ext>
            </a:extLst>
          </p:cNvPr>
          <p:cNvSpPr txBox="1"/>
          <p:nvPr/>
        </p:nvSpPr>
        <p:spPr>
          <a:xfrm>
            <a:off x="2760554" y="1812504"/>
            <a:ext cx="8596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Valores doados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5F2C31-6DCC-4902-BB31-CF4016A9047A}"/>
              </a:ext>
            </a:extLst>
          </p:cNvPr>
          <p:cNvSpPr txBox="1"/>
          <p:nvPr/>
        </p:nvSpPr>
        <p:spPr>
          <a:xfrm>
            <a:off x="2760554" y="3039123"/>
            <a:ext cx="8596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Apuração Trimestral ou Anual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7AF84F-8A34-49CC-8DD9-9FFDC107BAEC}"/>
              </a:ext>
            </a:extLst>
          </p:cNvPr>
          <p:cNvSpPr txBox="1"/>
          <p:nvPr/>
        </p:nvSpPr>
        <p:spPr>
          <a:xfrm>
            <a:off x="2760554" y="4268340"/>
            <a:ext cx="8596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Apuração mensal por estimativa ou com base na receita bruta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C8C9E3-15A7-4F4F-AB29-5F30179C6CDF}"/>
              </a:ext>
            </a:extLst>
          </p:cNvPr>
          <p:cNvSpPr txBox="1"/>
          <p:nvPr/>
        </p:nvSpPr>
        <p:spPr>
          <a:xfrm>
            <a:off x="2760554" y="5497557"/>
            <a:ext cx="8596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Doações acima do limite</a:t>
            </a:r>
          </a:p>
        </p:txBody>
      </p:sp>
    </p:spTree>
    <p:extLst>
      <p:ext uri="{BB962C8B-B14F-4D97-AF65-F5344CB8AC3E}">
        <p14:creationId xmlns:p14="http://schemas.microsoft.com/office/powerpoint/2010/main" val="19495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C473B35-3DC6-4FAC-9696-7F5C4274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889" y="3951708"/>
            <a:ext cx="4514848" cy="2539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126173-C773-4D64-8E31-4A0227F7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r>
              <a:rPr lang="pt-BR" dirty="0"/>
              <a:t>Cultura de Destinação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5A1443A-7BDE-4A3F-837D-6B3E23ED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160589"/>
            <a:ext cx="8596668" cy="3880773"/>
          </a:xfrm>
        </p:spPr>
        <p:txBody>
          <a:bodyPr>
            <a:noAutofit/>
          </a:bodyPr>
          <a:lstStyle/>
          <a:p>
            <a:r>
              <a:rPr lang="pt-BR" dirty="0"/>
              <a:t>Resultados, Transparência, Credibilidade</a:t>
            </a:r>
          </a:p>
          <a:p>
            <a:pPr lvl="1"/>
            <a:r>
              <a:rPr lang="pt-BR" dirty="0"/>
              <a:t>Conselhos, Poder Público e Organizações da Sociedade Civil</a:t>
            </a:r>
          </a:p>
          <a:p>
            <a:r>
              <a:rPr lang="pt-BR" dirty="0"/>
              <a:t>Sensibilização</a:t>
            </a:r>
          </a:p>
          <a:p>
            <a:pPr lvl="1"/>
            <a:r>
              <a:rPr lang="pt-BR" dirty="0"/>
              <a:t>Lideranças, Personalidades, Imprensa</a:t>
            </a:r>
          </a:p>
          <a:p>
            <a:r>
              <a:rPr lang="pt-BR" dirty="0"/>
              <a:t>Informação</a:t>
            </a:r>
          </a:p>
          <a:p>
            <a:pPr lvl="1"/>
            <a:r>
              <a:rPr lang="pt-BR" b="1" dirty="0">
                <a:solidFill>
                  <a:srgbClr val="FF2700"/>
                </a:solidFill>
              </a:rPr>
              <a:t>leaosolidario.org.br</a:t>
            </a:r>
          </a:p>
        </p:txBody>
      </p:sp>
    </p:spTree>
    <p:extLst>
      <p:ext uri="{BB962C8B-B14F-4D97-AF65-F5344CB8AC3E}">
        <p14:creationId xmlns:p14="http://schemas.microsoft.com/office/powerpoint/2010/main" val="42359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D31688-425D-4BAE-BFF5-05C393F10CC4}"/>
              </a:ext>
            </a:extLst>
          </p:cNvPr>
          <p:cNvSpPr txBox="1"/>
          <p:nvPr/>
        </p:nvSpPr>
        <p:spPr>
          <a:xfrm>
            <a:off x="3069191" y="1870339"/>
            <a:ext cx="334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Criança e Adolescente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5773A5-2794-46FA-AB7B-AA8EB418AB0F}"/>
              </a:ext>
            </a:extLst>
          </p:cNvPr>
          <p:cNvSpPr txBox="1"/>
          <p:nvPr/>
        </p:nvSpPr>
        <p:spPr>
          <a:xfrm>
            <a:off x="7695410" y="1870339"/>
            <a:ext cx="3349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Pessoa Idosa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24CC7C-E84B-4454-A5AC-3F7654D8841D}"/>
              </a:ext>
            </a:extLst>
          </p:cNvPr>
          <p:cNvSpPr txBox="1"/>
          <p:nvPr/>
        </p:nvSpPr>
        <p:spPr>
          <a:xfrm>
            <a:off x="4281150" y="606827"/>
            <a:ext cx="5551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F070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Destinações PF - 2024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F235F95-ED58-4037-BC2B-49C9CA246AB3}"/>
              </a:ext>
            </a:extLst>
          </p:cNvPr>
          <p:cNvGrpSpPr/>
          <p:nvPr/>
        </p:nvGrpSpPr>
        <p:grpSpPr>
          <a:xfrm>
            <a:off x="3069192" y="2403880"/>
            <a:ext cx="3349019" cy="3517379"/>
            <a:chOff x="3134717" y="2755575"/>
            <a:chExt cx="3349019" cy="3517379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078B2AC-7EF3-45C2-880B-383703DD5584}"/>
                </a:ext>
              </a:extLst>
            </p:cNvPr>
            <p:cNvSpPr/>
            <p:nvPr/>
          </p:nvSpPr>
          <p:spPr>
            <a:xfrm>
              <a:off x="3134717" y="2755575"/>
              <a:ext cx="3349019" cy="3495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D2315F4E-6D4B-4D0C-AD11-AD5500CF67F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796396"/>
                </p:ext>
              </p:extLst>
            </p:nvPr>
          </p:nvGraphicFramePr>
          <p:xfrm>
            <a:off x="3134717" y="3245701"/>
            <a:ext cx="252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8834F97-DFD3-4F5F-83B5-02BD50ABC41A}"/>
                </a:ext>
              </a:extLst>
            </p:cNvPr>
            <p:cNvSpPr txBox="1"/>
            <p:nvPr/>
          </p:nvSpPr>
          <p:spPr>
            <a:xfrm>
              <a:off x="4395736" y="3060146"/>
              <a:ext cx="183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R$ 0,23 bilhão</a:t>
              </a: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C51139A1-17FE-4FF0-8314-E3BD228EB3A3}"/>
                </a:ext>
              </a:extLst>
            </p:cNvPr>
            <p:cNvSpPr/>
            <p:nvPr/>
          </p:nvSpPr>
          <p:spPr>
            <a:xfrm>
              <a:off x="4287460" y="3067417"/>
              <a:ext cx="1863285" cy="436729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0" fmla="*/ 0 w 2330108"/>
                <a:gd name="connsiteY0" fmla="*/ 436729 h 436729"/>
                <a:gd name="connsiteX1" fmla="*/ 81887 w 2330108"/>
                <a:gd name="connsiteY1" fmla="*/ 0 h 436729"/>
                <a:gd name="connsiteX2" fmla="*/ 2330108 w 2330108"/>
                <a:gd name="connsiteY2" fmla="*/ 6824 h 436729"/>
                <a:gd name="connsiteX0" fmla="*/ 0 w 2097352"/>
                <a:gd name="connsiteY0" fmla="*/ 436729 h 436729"/>
                <a:gd name="connsiteX1" fmla="*/ 81887 w 2097352"/>
                <a:gd name="connsiteY1" fmla="*/ 0 h 436729"/>
                <a:gd name="connsiteX2" fmla="*/ 2097352 w 2097352"/>
                <a:gd name="connsiteY2" fmla="*/ 6824 h 436729"/>
                <a:gd name="connsiteX0" fmla="*/ 0 w 1668530"/>
                <a:gd name="connsiteY0" fmla="*/ 436729 h 436729"/>
                <a:gd name="connsiteX1" fmla="*/ 81887 w 1668530"/>
                <a:gd name="connsiteY1" fmla="*/ 0 h 436729"/>
                <a:gd name="connsiteX2" fmla="*/ 1668530 w 1668530"/>
                <a:gd name="connsiteY2" fmla="*/ 3671 h 436729"/>
                <a:gd name="connsiteX0" fmla="*/ 0 w 1863285"/>
                <a:gd name="connsiteY0" fmla="*/ 436729 h 436729"/>
                <a:gd name="connsiteX1" fmla="*/ 81887 w 1863285"/>
                <a:gd name="connsiteY1" fmla="*/ 0 h 436729"/>
                <a:gd name="connsiteX2" fmla="*/ 1863285 w 1863285"/>
                <a:gd name="connsiteY2" fmla="*/ 1296 h 4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3285" h="436729">
                  <a:moveTo>
                    <a:pt x="0" y="436729"/>
                  </a:moveTo>
                  <a:lnTo>
                    <a:pt x="81887" y="0"/>
                  </a:lnTo>
                  <a:lnTo>
                    <a:pt x="1863285" y="1296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7A57DE9-8B97-438C-8F5C-021D7A3FE66C}"/>
                </a:ext>
              </a:extLst>
            </p:cNvPr>
            <p:cNvSpPr/>
            <p:nvPr/>
          </p:nvSpPr>
          <p:spPr>
            <a:xfrm>
              <a:off x="3919443" y="5219957"/>
              <a:ext cx="2057215" cy="696035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654490"/>
                <a:gd name="connsiteY0" fmla="*/ 0 h 1098644"/>
                <a:gd name="connsiteX1" fmla="*/ 252484 w 2654490"/>
                <a:gd name="connsiteY1" fmla="*/ 1091820 h 1098644"/>
                <a:gd name="connsiteX2" fmla="*/ 2654490 w 2654490"/>
                <a:gd name="connsiteY2" fmla="*/ 1098644 h 1098644"/>
                <a:gd name="connsiteX3" fmla="*/ 2654490 w 2654490"/>
                <a:gd name="connsiteY3" fmla="*/ 1098644 h 1098644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72604 w 2572604"/>
                <a:gd name="connsiteY3" fmla="*/ 696035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26884 w 2572604"/>
                <a:gd name="connsiteY3" fmla="*/ 488217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0" fmla="*/ 0 w 2169437"/>
                <a:gd name="connsiteY0" fmla="*/ 0 h 696035"/>
                <a:gd name="connsiteX1" fmla="*/ 170598 w 2169437"/>
                <a:gd name="connsiteY1" fmla="*/ 689211 h 696035"/>
                <a:gd name="connsiteX2" fmla="*/ 2169437 w 2169437"/>
                <a:gd name="connsiteY2" fmla="*/ 696035 h 696035"/>
                <a:gd name="connsiteX0" fmla="*/ 0 w 2057215"/>
                <a:gd name="connsiteY0" fmla="*/ 0 h 696035"/>
                <a:gd name="connsiteX1" fmla="*/ 170598 w 2057215"/>
                <a:gd name="connsiteY1" fmla="*/ 689211 h 696035"/>
                <a:gd name="connsiteX2" fmla="*/ 2057215 w 2057215"/>
                <a:gd name="connsiteY2" fmla="*/ 696035 h 6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215" h="696035">
                  <a:moveTo>
                    <a:pt x="0" y="0"/>
                  </a:moveTo>
                  <a:lnTo>
                    <a:pt x="170598" y="689211"/>
                  </a:lnTo>
                  <a:lnTo>
                    <a:pt x="2057215" y="696035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F66730C-5CBF-43AD-9067-97A019D40CDE}"/>
                </a:ext>
              </a:extLst>
            </p:cNvPr>
            <p:cNvSpPr txBox="1"/>
            <p:nvPr/>
          </p:nvSpPr>
          <p:spPr>
            <a:xfrm>
              <a:off x="4395736" y="2755575"/>
              <a:ext cx="183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Valor destinado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60A32051-5066-4E77-BA2C-171E8DBF4C4E}"/>
                </a:ext>
              </a:extLst>
            </p:cNvPr>
            <p:cNvSpPr txBox="1"/>
            <p:nvPr/>
          </p:nvSpPr>
          <p:spPr>
            <a:xfrm>
              <a:off x="3986420" y="5903622"/>
              <a:ext cx="2088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R$ 7,17 bilhões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6EECB63-EABB-480F-B1D4-6C0BBB8D735A}"/>
                </a:ext>
              </a:extLst>
            </p:cNvPr>
            <p:cNvSpPr txBox="1"/>
            <p:nvPr/>
          </p:nvSpPr>
          <p:spPr>
            <a:xfrm>
              <a:off x="3986420" y="5629829"/>
              <a:ext cx="2088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Valor não destinado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33BA0E94-33DE-4667-825B-E8017E0F146D}"/>
                </a:ext>
              </a:extLst>
            </p:cNvPr>
            <p:cNvSpPr/>
            <p:nvPr/>
          </p:nvSpPr>
          <p:spPr>
            <a:xfrm>
              <a:off x="3876123" y="5147318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0021F7B-499E-4D5F-845F-32980C7C03E0}"/>
                </a:ext>
              </a:extLst>
            </p:cNvPr>
            <p:cNvSpPr/>
            <p:nvPr/>
          </p:nvSpPr>
          <p:spPr>
            <a:xfrm>
              <a:off x="4257178" y="3448349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F7F4D2E-2609-4DBA-9473-E7038EAF011D}"/>
              </a:ext>
            </a:extLst>
          </p:cNvPr>
          <p:cNvGrpSpPr/>
          <p:nvPr/>
        </p:nvGrpSpPr>
        <p:grpSpPr>
          <a:xfrm>
            <a:off x="7695410" y="2403880"/>
            <a:ext cx="3349019" cy="3517379"/>
            <a:chOff x="7682761" y="2755575"/>
            <a:chExt cx="3349019" cy="3517379"/>
          </a:xfrm>
        </p:grpSpPr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7125BFF6-8932-409D-AD8C-0A006D8C2C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97513327"/>
                </p:ext>
              </p:extLst>
            </p:nvPr>
          </p:nvGraphicFramePr>
          <p:xfrm>
            <a:off x="7682761" y="3245701"/>
            <a:ext cx="252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4B04BDC-6392-43F4-B3BA-69E873B2DC8B}"/>
                </a:ext>
              </a:extLst>
            </p:cNvPr>
            <p:cNvSpPr txBox="1"/>
            <p:nvPr/>
          </p:nvSpPr>
          <p:spPr>
            <a:xfrm>
              <a:off x="8971199" y="3060146"/>
              <a:ext cx="1800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R$ 0,16 bilhão</a:t>
              </a: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737DA184-B3BC-43E6-9E80-A8B255C0EBA2}"/>
                </a:ext>
              </a:extLst>
            </p:cNvPr>
            <p:cNvSpPr/>
            <p:nvPr/>
          </p:nvSpPr>
          <p:spPr>
            <a:xfrm>
              <a:off x="8862923" y="3067417"/>
              <a:ext cx="1831754" cy="436729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0" fmla="*/ 0 w 2330108"/>
                <a:gd name="connsiteY0" fmla="*/ 436729 h 436729"/>
                <a:gd name="connsiteX1" fmla="*/ 81887 w 2330108"/>
                <a:gd name="connsiteY1" fmla="*/ 0 h 436729"/>
                <a:gd name="connsiteX2" fmla="*/ 2330108 w 2330108"/>
                <a:gd name="connsiteY2" fmla="*/ 6824 h 436729"/>
                <a:gd name="connsiteX0" fmla="*/ 0 w 2097352"/>
                <a:gd name="connsiteY0" fmla="*/ 436729 h 436729"/>
                <a:gd name="connsiteX1" fmla="*/ 81887 w 2097352"/>
                <a:gd name="connsiteY1" fmla="*/ 0 h 436729"/>
                <a:gd name="connsiteX2" fmla="*/ 2097352 w 2097352"/>
                <a:gd name="connsiteY2" fmla="*/ 6824 h 436729"/>
                <a:gd name="connsiteX0" fmla="*/ 0 w 1636999"/>
                <a:gd name="connsiteY0" fmla="*/ 436729 h 436729"/>
                <a:gd name="connsiteX1" fmla="*/ 81887 w 1636999"/>
                <a:gd name="connsiteY1" fmla="*/ 0 h 436729"/>
                <a:gd name="connsiteX2" fmla="*/ 1636999 w 1636999"/>
                <a:gd name="connsiteY2" fmla="*/ 9977 h 436729"/>
                <a:gd name="connsiteX0" fmla="*/ 0 w 1831754"/>
                <a:gd name="connsiteY0" fmla="*/ 436729 h 436729"/>
                <a:gd name="connsiteX1" fmla="*/ 81887 w 1831754"/>
                <a:gd name="connsiteY1" fmla="*/ 0 h 436729"/>
                <a:gd name="connsiteX2" fmla="*/ 1831754 w 1831754"/>
                <a:gd name="connsiteY2" fmla="*/ 9977 h 4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1754" h="436729">
                  <a:moveTo>
                    <a:pt x="0" y="436729"/>
                  </a:moveTo>
                  <a:lnTo>
                    <a:pt x="81887" y="0"/>
                  </a:lnTo>
                  <a:lnTo>
                    <a:pt x="1831754" y="9977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FD3D6057-726C-464B-B98E-212561AB62E9}"/>
                </a:ext>
              </a:extLst>
            </p:cNvPr>
            <p:cNvSpPr/>
            <p:nvPr/>
          </p:nvSpPr>
          <p:spPr>
            <a:xfrm>
              <a:off x="8494906" y="5219957"/>
              <a:ext cx="2057215" cy="696035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654490"/>
                <a:gd name="connsiteY0" fmla="*/ 0 h 1098644"/>
                <a:gd name="connsiteX1" fmla="*/ 252484 w 2654490"/>
                <a:gd name="connsiteY1" fmla="*/ 1091820 h 1098644"/>
                <a:gd name="connsiteX2" fmla="*/ 2654490 w 2654490"/>
                <a:gd name="connsiteY2" fmla="*/ 1098644 h 1098644"/>
                <a:gd name="connsiteX3" fmla="*/ 2654490 w 2654490"/>
                <a:gd name="connsiteY3" fmla="*/ 1098644 h 1098644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72604 w 2572604"/>
                <a:gd name="connsiteY3" fmla="*/ 696035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26884 w 2572604"/>
                <a:gd name="connsiteY3" fmla="*/ 488217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0" fmla="*/ 0 w 2169437"/>
                <a:gd name="connsiteY0" fmla="*/ 0 h 696035"/>
                <a:gd name="connsiteX1" fmla="*/ 170598 w 2169437"/>
                <a:gd name="connsiteY1" fmla="*/ 689211 h 696035"/>
                <a:gd name="connsiteX2" fmla="*/ 2169437 w 2169437"/>
                <a:gd name="connsiteY2" fmla="*/ 696035 h 696035"/>
                <a:gd name="connsiteX0" fmla="*/ 0 w 2057215"/>
                <a:gd name="connsiteY0" fmla="*/ 0 h 696035"/>
                <a:gd name="connsiteX1" fmla="*/ 170598 w 2057215"/>
                <a:gd name="connsiteY1" fmla="*/ 689211 h 696035"/>
                <a:gd name="connsiteX2" fmla="*/ 2057215 w 2057215"/>
                <a:gd name="connsiteY2" fmla="*/ 696035 h 6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215" h="696035">
                  <a:moveTo>
                    <a:pt x="0" y="0"/>
                  </a:moveTo>
                  <a:lnTo>
                    <a:pt x="170598" y="689211"/>
                  </a:lnTo>
                  <a:lnTo>
                    <a:pt x="2057215" y="696035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3CEEFB2-970A-43B5-8BBE-934AD394C198}"/>
                </a:ext>
              </a:extLst>
            </p:cNvPr>
            <p:cNvSpPr txBox="1"/>
            <p:nvPr/>
          </p:nvSpPr>
          <p:spPr>
            <a:xfrm>
              <a:off x="8971199" y="2755575"/>
              <a:ext cx="1800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Valor destinado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D7209B7-A4B7-41B7-B078-F62814849E6F}"/>
                </a:ext>
              </a:extLst>
            </p:cNvPr>
            <p:cNvSpPr txBox="1"/>
            <p:nvPr/>
          </p:nvSpPr>
          <p:spPr>
            <a:xfrm>
              <a:off x="8561883" y="5903622"/>
              <a:ext cx="2088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R$ 7,24 bilhões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BC94E557-60F5-4057-B5E6-6D3EC1936501}"/>
                </a:ext>
              </a:extLst>
            </p:cNvPr>
            <p:cNvSpPr txBox="1"/>
            <p:nvPr/>
          </p:nvSpPr>
          <p:spPr>
            <a:xfrm>
              <a:off x="8561883" y="5629829"/>
              <a:ext cx="2088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Valor não destinado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3D0CB6B9-37F4-49E6-A6C8-C71502F27DC8}"/>
                </a:ext>
              </a:extLst>
            </p:cNvPr>
            <p:cNvSpPr/>
            <p:nvPr/>
          </p:nvSpPr>
          <p:spPr>
            <a:xfrm>
              <a:off x="8451586" y="5147318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0497410-33FF-4153-B7E9-D97B74FA82CC}"/>
                </a:ext>
              </a:extLst>
            </p:cNvPr>
            <p:cNvSpPr/>
            <p:nvPr/>
          </p:nvSpPr>
          <p:spPr>
            <a:xfrm>
              <a:off x="8828700" y="3448349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B92083D-E9E7-4B58-902D-0502002A9470}"/>
                </a:ext>
              </a:extLst>
            </p:cNvPr>
            <p:cNvSpPr/>
            <p:nvPr/>
          </p:nvSpPr>
          <p:spPr>
            <a:xfrm>
              <a:off x="7682761" y="2777356"/>
              <a:ext cx="3349019" cy="3495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AutoShape 2">
            <a:extLst>
              <a:ext uri="{FF2B5EF4-FFF2-40B4-BE49-F238E27FC236}">
                <a16:creationId xmlns:a16="http://schemas.microsoft.com/office/drawing/2014/main" id="{4CA9AE9A-E25F-4EC0-8DA3-89E2BF31E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640093E-91F0-4AA7-9981-8EA4BE84EAEC}"/>
              </a:ext>
            </a:extLst>
          </p:cNvPr>
          <p:cNvGrpSpPr/>
          <p:nvPr/>
        </p:nvGrpSpPr>
        <p:grpSpPr>
          <a:xfrm>
            <a:off x="2685947" y="0"/>
            <a:ext cx="8581576" cy="6858000"/>
            <a:chOff x="2685947" y="0"/>
            <a:chExt cx="8581576" cy="6858000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56E642E7-E7AB-4693-8894-AB2382D3B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7338" y="413454"/>
              <a:ext cx="1780185" cy="4743619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C8487E34-4225-4B78-A9B4-DE46137F1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5571" y="321660"/>
              <a:ext cx="1942020" cy="5174857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A957084F-102D-4400-84F4-D8C5462D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69559" y="248916"/>
              <a:ext cx="2103855" cy="5606095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FE8E37BD-4C2E-4111-985E-D30104446545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59251" y="156540"/>
              <a:ext cx="2265690" cy="6037333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53F82D8-0635-4E7B-BE2E-276613BA1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22006" y="55978"/>
              <a:ext cx="2425960" cy="646434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E17D6F2-0233-424F-AC7B-650813DE6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947" y="0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4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AF6D57-9535-43F9-A630-BB8FDB8F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>
            <a:normAutofit/>
          </a:bodyPr>
          <a:lstStyle/>
          <a:p>
            <a:r>
              <a:rPr lang="pt-BR" dirty="0"/>
              <a:t>Avanços na Legislação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215E1FD-4F68-45B3-B71F-281EE1E2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160589"/>
            <a:ext cx="8596668" cy="388077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2700"/>
                </a:solidFill>
              </a:rPr>
              <a:t>Universalização</a:t>
            </a:r>
          </a:p>
          <a:p>
            <a:pPr lvl="1"/>
            <a:r>
              <a:rPr lang="pt-BR" sz="1800" dirty="0"/>
              <a:t>Opções Por Deduções Legais ou Por Desconto Simplificado (PF)</a:t>
            </a:r>
          </a:p>
          <a:p>
            <a:pPr lvl="1"/>
            <a:r>
              <a:rPr lang="pt-BR" sz="1800" dirty="0"/>
              <a:t>Optantes pelo Lucro Real, Lucro Presumido e Simples Nacional (PJ)</a:t>
            </a:r>
          </a:p>
          <a:p>
            <a:r>
              <a:rPr lang="pt-BR" b="1" dirty="0">
                <a:solidFill>
                  <a:srgbClr val="FF2700"/>
                </a:solidFill>
              </a:rPr>
              <a:t>Simplificação</a:t>
            </a:r>
          </a:p>
          <a:p>
            <a:pPr lvl="1"/>
            <a:r>
              <a:rPr lang="pt-BR" sz="1800" dirty="0"/>
              <a:t>Sem exigência de pagamento em caso de restituição  - repasse direto pela RFB (PF)</a:t>
            </a:r>
          </a:p>
          <a:p>
            <a:pPr lvl="1"/>
            <a:r>
              <a:rPr lang="pt-BR" sz="1800" dirty="0"/>
              <a:t>Pagamento nas mesmas condições do imposto  - parcelamento e fora do prazo com multa e juros - com DARF único (PF)</a:t>
            </a:r>
          </a:p>
          <a:p>
            <a:pPr lvl="1"/>
            <a:r>
              <a:rPr lang="pt-BR" sz="1800" dirty="0"/>
              <a:t>Recolhimento após a apuração (PJ)</a:t>
            </a:r>
          </a:p>
        </p:txBody>
      </p:sp>
    </p:spTree>
    <p:extLst>
      <p:ext uri="{BB962C8B-B14F-4D97-AF65-F5344CB8AC3E}">
        <p14:creationId xmlns:p14="http://schemas.microsoft.com/office/powerpoint/2010/main" val="18792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A9814D8-D3B3-4F8D-9566-3BD9FC931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77627C3-82E3-4A4A-B778-F36FA249D124}"/>
              </a:ext>
            </a:extLst>
          </p:cNvPr>
          <p:cNvSpPr txBox="1"/>
          <p:nvPr/>
        </p:nvSpPr>
        <p:spPr>
          <a:xfrm>
            <a:off x="2237791" y="1484899"/>
            <a:ext cx="7716417" cy="157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“Não te furtes a fazer o bem a quem de direito, estando na tua mão o poder de fazê-lo.“</a:t>
            </a: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Provérbios 3:27</a:t>
            </a:r>
          </a:p>
        </p:txBody>
      </p:sp>
    </p:spTree>
    <p:extLst>
      <p:ext uri="{BB962C8B-B14F-4D97-AF65-F5344CB8AC3E}">
        <p14:creationId xmlns:p14="http://schemas.microsoft.com/office/powerpoint/2010/main" val="36246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747103-A2CE-4F19-8569-32D1524F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985459"/>
            <a:ext cx="7766936" cy="927371"/>
          </a:xfrm>
        </p:spPr>
        <p:txBody>
          <a:bodyPr/>
          <a:lstStyle/>
          <a:p>
            <a:pPr algn="ctr"/>
            <a:r>
              <a:rPr lang="pt-BR" dirty="0"/>
              <a:t>Gratidão!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66299FE-8837-4004-9FE7-F4E2381D1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2912831"/>
            <a:ext cx="7766936" cy="554842"/>
          </a:xfrm>
        </p:spPr>
        <p:txBody>
          <a:bodyPr/>
          <a:lstStyle/>
          <a:p>
            <a:pPr algn="ctr"/>
            <a:r>
              <a:rPr lang="pt-BR" sz="2750" dirty="0"/>
              <a:t>Deus seja louvado!</a:t>
            </a:r>
          </a:p>
        </p:txBody>
      </p:sp>
    </p:spTree>
    <p:extLst>
      <p:ext uri="{BB962C8B-B14F-4D97-AF65-F5344CB8AC3E}">
        <p14:creationId xmlns:p14="http://schemas.microsoft.com/office/powerpoint/2010/main" val="17812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D31688-425D-4BAE-BFF5-05C393F10CC4}"/>
              </a:ext>
            </a:extLst>
          </p:cNvPr>
          <p:cNvSpPr txBox="1"/>
          <p:nvPr/>
        </p:nvSpPr>
        <p:spPr>
          <a:xfrm>
            <a:off x="2428900" y="1870339"/>
            <a:ext cx="46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Criança e Adolescente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5773A5-2794-46FA-AB7B-AA8EB418AB0F}"/>
              </a:ext>
            </a:extLst>
          </p:cNvPr>
          <p:cNvSpPr txBox="1"/>
          <p:nvPr/>
        </p:nvSpPr>
        <p:spPr>
          <a:xfrm>
            <a:off x="7054730" y="1870339"/>
            <a:ext cx="4630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27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Pessoa Idosa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24CC7C-E84B-4454-A5AC-3F7654D8841D}"/>
              </a:ext>
            </a:extLst>
          </p:cNvPr>
          <p:cNvSpPr txBox="1"/>
          <p:nvPr/>
        </p:nvSpPr>
        <p:spPr>
          <a:xfrm>
            <a:off x="4281150" y="606827"/>
            <a:ext cx="5551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F070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Doações PJ - 2023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F235F95-ED58-4037-BC2B-49C9CA246AB3}"/>
              </a:ext>
            </a:extLst>
          </p:cNvPr>
          <p:cNvGrpSpPr/>
          <p:nvPr/>
        </p:nvGrpSpPr>
        <p:grpSpPr>
          <a:xfrm>
            <a:off x="3069191" y="2403880"/>
            <a:ext cx="3349019" cy="3517379"/>
            <a:chOff x="3134717" y="2755575"/>
            <a:chExt cx="3349019" cy="3517379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078B2AC-7EF3-45C2-880B-383703DD5584}"/>
                </a:ext>
              </a:extLst>
            </p:cNvPr>
            <p:cNvSpPr/>
            <p:nvPr/>
          </p:nvSpPr>
          <p:spPr>
            <a:xfrm>
              <a:off x="3134717" y="2755575"/>
              <a:ext cx="3349019" cy="3495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D2315F4E-6D4B-4D0C-AD11-AD5500CF67F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2949903"/>
                </p:ext>
              </p:extLst>
            </p:nvPr>
          </p:nvGraphicFramePr>
          <p:xfrm>
            <a:off x="3134717" y="3245701"/>
            <a:ext cx="252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8834F97-DFD3-4F5F-83B5-02BD50ABC41A}"/>
                </a:ext>
              </a:extLst>
            </p:cNvPr>
            <p:cNvSpPr txBox="1"/>
            <p:nvPr/>
          </p:nvSpPr>
          <p:spPr>
            <a:xfrm>
              <a:off x="4512706" y="3060146"/>
              <a:ext cx="11327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3.734</a:t>
              </a: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C51139A1-17FE-4FF0-8314-E3BD228EB3A3}"/>
                </a:ext>
              </a:extLst>
            </p:cNvPr>
            <p:cNvSpPr/>
            <p:nvPr/>
          </p:nvSpPr>
          <p:spPr>
            <a:xfrm>
              <a:off x="4344613" y="3067417"/>
              <a:ext cx="1211527" cy="436729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0" fmla="*/ 0 w 2330108"/>
                <a:gd name="connsiteY0" fmla="*/ 436729 h 436729"/>
                <a:gd name="connsiteX1" fmla="*/ 81887 w 2330108"/>
                <a:gd name="connsiteY1" fmla="*/ 0 h 436729"/>
                <a:gd name="connsiteX2" fmla="*/ 2330108 w 2330108"/>
                <a:gd name="connsiteY2" fmla="*/ 6824 h 436729"/>
                <a:gd name="connsiteX0" fmla="*/ 0 w 2097352"/>
                <a:gd name="connsiteY0" fmla="*/ 436729 h 436729"/>
                <a:gd name="connsiteX1" fmla="*/ 81887 w 2097352"/>
                <a:gd name="connsiteY1" fmla="*/ 0 h 436729"/>
                <a:gd name="connsiteX2" fmla="*/ 2097352 w 2097352"/>
                <a:gd name="connsiteY2" fmla="*/ 6824 h 436729"/>
                <a:gd name="connsiteX0" fmla="*/ 0 w 1211527"/>
                <a:gd name="connsiteY0" fmla="*/ 436729 h 436729"/>
                <a:gd name="connsiteX1" fmla="*/ 81887 w 1211527"/>
                <a:gd name="connsiteY1" fmla="*/ 0 h 436729"/>
                <a:gd name="connsiteX2" fmla="*/ 1211527 w 1211527"/>
                <a:gd name="connsiteY2" fmla="*/ 6824 h 4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527" h="436729">
                  <a:moveTo>
                    <a:pt x="0" y="436729"/>
                  </a:moveTo>
                  <a:lnTo>
                    <a:pt x="81887" y="0"/>
                  </a:lnTo>
                  <a:lnTo>
                    <a:pt x="1211527" y="6824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7A57DE9-8B97-438C-8F5C-021D7A3FE66C}"/>
                </a:ext>
              </a:extLst>
            </p:cNvPr>
            <p:cNvSpPr/>
            <p:nvPr/>
          </p:nvSpPr>
          <p:spPr>
            <a:xfrm>
              <a:off x="3919443" y="5219957"/>
              <a:ext cx="1623828" cy="691273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654490"/>
                <a:gd name="connsiteY0" fmla="*/ 0 h 1098644"/>
                <a:gd name="connsiteX1" fmla="*/ 252484 w 2654490"/>
                <a:gd name="connsiteY1" fmla="*/ 1091820 h 1098644"/>
                <a:gd name="connsiteX2" fmla="*/ 2654490 w 2654490"/>
                <a:gd name="connsiteY2" fmla="*/ 1098644 h 1098644"/>
                <a:gd name="connsiteX3" fmla="*/ 2654490 w 2654490"/>
                <a:gd name="connsiteY3" fmla="*/ 1098644 h 1098644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72604 w 2572604"/>
                <a:gd name="connsiteY3" fmla="*/ 696035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26884 w 2572604"/>
                <a:gd name="connsiteY3" fmla="*/ 488217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0" fmla="*/ 0 w 2169437"/>
                <a:gd name="connsiteY0" fmla="*/ 0 h 696035"/>
                <a:gd name="connsiteX1" fmla="*/ 170598 w 2169437"/>
                <a:gd name="connsiteY1" fmla="*/ 689211 h 696035"/>
                <a:gd name="connsiteX2" fmla="*/ 2169437 w 2169437"/>
                <a:gd name="connsiteY2" fmla="*/ 696035 h 696035"/>
                <a:gd name="connsiteX0" fmla="*/ 0 w 2057215"/>
                <a:gd name="connsiteY0" fmla="*/ 0 h 696035"/>
                <a:gd name="connsiteX1" fmla="*/ 170598 w 2057215"/>
                <a:gd name="connsiteY1" fmla="*/ 689211 h 696035"/>
                <a:gd name="connsiteX2" fmla="*/ 2057215 w 2057215"/>
                <a:gd name="connsiteY2" fmla="*/ 696035 h 696035"/>
                <a:gd name="connsiteX0" fmla="*/ 0 w 1623828"/>
                <a:gd name="connsiteY0" fmla="*/ 0 h 691273"/>
                <a:gd name="connsiteX1" fmla="*/ 170598 w 1623828"/>
                <a:gd name="connsiteY1" fmla="*/ 689211 h 691273"/>
                <a:gd name="connsiteX2" fmla="*/ 1623828 w 1623828"/>
                <a:gd name="connsiteY2" fmla="*/ 691273 h 6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3828" h="691273">
                  <a:moveTo>
                    <a:pt x="0" y="0"/>
                  </a:moveTo>
                  <a:lnTo>
                    <a:pt x="170598" y="689211"/>
                  </a:lnTo>
                  <a:lnTo>
                    <a:pt x="1623828" y="691273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F66730C-5CBF-43AD-9067-97A019D40CDE}"/>
                </a:ext>
              </a:extLst>
            </p:cNvPr>
            <p:cNvSpPr txBox="1"/>
            <p:nvPr/>
          </p:nvSpPr>
          <p:spPr>
            <a:xfrm>
              <a:off x="4512706" y="2755575"/>
              <a:ext cx="11327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Doadoras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60A32051-5066-4E77-BA2C-171E8DBF4C4E}"/>
                </a:ext>
              </a:extLst>
            </p:cNvPr>
            <p:cNvSpPr txBox="1"/>
            <p:nvPr/>
          </p:nvSpPr>
          <p:spPr>
            <a:xfrm>
              <a:off x="4133702" y="5903622"/>
              <a:ext cx="14985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245.400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6EECB63-EABB-480F-B1D4-6C0BBB8D735A}"/>
                </a:ext>
              </a:extLst>
            </p:cNvPr>
            <p:cNvSpPr txBox="1"/>
            <p:nvPr/>
          </p:nvSpPr>
          <p:spPr>
            <a:xfrm>
              <a:off x="4133702" y="5629829"/>
              <a:ext cx="14985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Não doadoras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33BA0E94-33DE-4667-825B-E8017E0F146D}"/>
                </a:ext>
              </a:extLst>
            </p:cNvPr>
            <p:cNvSpPr/>
            <p:nvPr/>
          </p:nvSpPr>
          <p:spPr>
            <a:xfrm>
              <a:off x="3876123" y="5147318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0021F7B-499E-4D5F-845F-32980C7C03E0}"/>
                </a:ext>
              </a:extLst>
            </p:cNvPr>
            <p:cNvSpPr/>
            <p:nvPr/>
          </p:nvSpPr>
          <p:spPr>
            <a:xfrm>
              <a:off x="4314332" y="3448349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79C7D29-8ECC-4426-B571-3C2E10FA5DF0}"/>
              </a:ext>
            </a:extLst>
          </p:cNvPr>
          <p:cNvSpPr txBox="1"/>
          <p:nvPr/>
        </p:nvSpPr>
        <p:spPr>
          <a:xfrm>
            <a:off x="4003114" y="1271820"/>
            <a:ext cx="611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249.134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Empresas Optantes pelo Lucro Real</a:t>
            </a: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D65A4F57-30A4-42FC-8D5A-98FAB2434CE1}"/>
              </a:ext>
            </a:extLst>
          </p:cNvPr>
          <p:cNvGrpSpPr/>
          <p:nvPr/>
        </p:nvGrpSpPr>
        <p:grpSpPr>
          <a:xfrm>
            <a:off x="7695410" y="2403880"/>
            <a:ext cx="3349019" cy="3517379"/>
            <a:chOff x="3134717" y="2755575"/>
            <a:chExt cx="3349019" cy="3517379"/>
          </a:xfrm>
        </p:grpSpPr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874ECE0-1840-4DBB-A2E4-F142247EBF5E}"/>
                </a:ext>
              </a:extLst>
            </p:cNvPr>
            <p:cNvSpPr/>
            <p:nvPr/>
          </p:nvSpPr>
          <p:spPr>
            <a:xfrm>
              <a:off x="3134717" y="2755575"/>
              <a:ext cx="3349019" cy="3495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49" name="Gráfico 48">
              <a:extLst>
                <a:ext uri="{FF2B5EF4-FFF2-40B4-BE49-F238E27FC236}">
                  <a16:creationId xmlns:a16="http://schemas.microsoft.com/office/drawing/2014/main" id="{E67A1F84-DC87-499B-8181-6145D6FFCC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8755012"/>
                </p:ext>
              </p:extLst>
            </p:nvPr>
          </p:nvGraphicFramePr>
          <p:xfrm>
            <a:off x="3134717" y="3245701"/>
            <a:ext cx="252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2C939122-984F-48E5-B8C3-8161F8D5BC1E}"/>
                </a:ext>
              </a:extLst>
            </p:cNvPr>
            <p:cNvSpPr txBox="1"/>
            <p:nvPr/>
          </p:nvSpPr>
          <p:spPr>
            <a:xfrm>
              <a:off x="4512706" y="3060146"/>
              <a:ext cx="11327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2.924</a:t>
              </a:r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5ECF3C15-539F-4D46-A3D1-ED0CCED6D14D}"/>
                </a:ext>
              </a:extLst>
            </p:cNvPr>
            <p:cNvSpPr/>
            <p:nvPr/>
          </p:nvSpPr>
          <p:spPr>
            <a:xfrm>
              <a:off x="4344613" y="3067417"/>
              <a:ext cx="1211527" cy="436729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0" fmla="*/ 0 w 2330108"/>
                <a:gd name="connsiteY0" fmla="*/ 436729 h 436729"/>
                <a:gd name="connsiteX1" fmla="*/ 81887 w 2330108"/>
                <a:gd name="connsiteY1" fmla="*/ 0 h 436729"/>
                <a:gd name="connsiteX2" fmla="*/ 2330108 w 2330108"/>
                <a:gd name="connsiteY2" fmla="*/ 6824 h 436729"/>
                <a:gd name="connsiteX0" fmla="*/ 0 w 2097352"/>
                <a:gd name="connsiteY0" fmla="*/ 436729 h 436729"/>
                <a:gd name="connsiteX1" fmla="*/ 81887 w 2097352"/>
                <a:gd name="connsiteY1" fmla="*/ 0 h 436729"/>
                <a:gd name="connsiteX2" fmla="*/ 2097352 w 2097352"/>
                <a:gd name="connsiteY2" fmla="*/ 6824 h 436729"/>
                <a:gd name="connsiteX0" fmla="*/ 0 w 1211527"/>
                <a:gd name="connsiteY0" fmla="*/ 436729 h 436729"/>
                <a:gd name="connsiteX1" fmla="*/ 81887 w 1211527"/>
                <a:gd name="connsiteY1" fmla="*/ 0 h 436729"/>
                <a:gd name="connsiteX2" fmla="*/ 1211527 w 1211527"/>
                <a:gd name="connsiteY2" fmla="*/ 6824 h 4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527" h="436729">
                  <a:moveTo>
                    <a:pt x="0" y="436729"/>
                  </a:moveTo>
                  <a:lnTo>
                    <a:pt x="81887" y="0"/>
                  </a:lnTo>
                  <a:lnTo>
                    <a:pt x="1211527" y="6824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CAE2BEB3-C000-4599-9B81-5A341C918982}"/>
                </a:ext>
              </a:extLst>
            </p:cNvPr>
            <p:cNvSpPr/>
            <p:nvPr/>
          </p:nvSpPr>
          <p:spPr>
            <a:xfrm>
              <a:off x="3919443" y="5219957"/>
              <a:ext cx="1623828" cy="691273"/>
            </a:xfrm>
            <a:custGeom>
              <a:avLst/>
              <a:gdLst>
                <a:gd name="connsiteX0" fmla="*/ 0 w 2483893"/>
                <a:gd name="connsiteY0" fmla="*/ 436729 h 436729"/>
                <a:gd name="connsiteX1" fmla="*/ 81887 w 2483893"/>
                <a:gd name="connsiteY1" fmla="*/ 0 h 436729"/>
                <a:gd name="connsiteX2" fmla="*/ 2483893 w 2483893"/>
                <a:gd name="connsiteY2" fmla="*/ 6824 h 436729"/>
                <a:gd name="connsiteX3" fmla="*/ 2483893 w 2483893"/>
                <a:gd name="connsiteY3" fmla="*/ 6824 h 436729"/>
                <a:gd name="connsiteX0" fmla="*/ 0 w 2654490"/>
                <a:gd name="connsiteY0" fmla="*/ 0 h 1098644"/>
                <a:gd name="connsiteX1" fmla="*/ 252484 w 2654490"/>
                <a:gd name="connsiteY1" fmla="*/ 1091820 h 1098644"/>
                <a:gd name="connsiteX2" fmla="*/ 2654490 w 2654490"/>
                <a:gd name="connsiteY2" fmla="*/ 1098644 h 1098644"/>
                <a:gd name="connsiteX3" fmla="*/ 2654490 w 2654490"/>
                <a:gd name="connsiteY3" fmla="*/ 1098644 h 1098644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72604 w 2572604"/>
                <a:gd name="connsiteY3" fmla="*/ 696035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3" fmla="*/ 2526884 w 2572604"/>
                <a:gd name="connsiteY3" fmla="*/ 488217 h 696035"/>
                <a:gd name="connsiteX0" fmla="*/ 0 w 2572604"/>
                <a:gd name="connsiteY0" fmla="*/ 0 h 696035"/>
                <a:gd name="connsiteX1" fmla="*/ 170598 w 2572604"/>
                <a:gd name="connsiteY1" fmla="*/ 689211 h 696035"/>
                <a:gd name="connsiteX2" fmla="*/ 2572604 w 2572604"/>
                <a:gd name="connsiteY2" fmla="*/ 696035 h 696035"/>
                <a:gd name="connsiteX0" fmla="*/ 0 w 2169437"/>
                <a:gd name="connsiteY0" fmla="*/ 0 h 696035"/>
                <a:gd name="connsiteX1" fmla="*/ 170598 w 2169437"/>
                <a:gd name="connsiteY1" fmla="*/ 689211 h 696035"/>
                <a:gd name="connsiteX2" fmla="*/ 2169437 w 2169437"/>
                <a:gd name="connsiteY2" fmla="*/ 696035 h 696035"/>
                <a:gd name="connsiteX0" fmla="*/ 0 w 2057215"/>
                <a:gd name="connsiteY0" fmla="*/ 0 h 696035"/>
                <a:gd name="connsiteX1" fmla="*/ 170598 w 2057215"/>
                <a:gd name="connsiteY1" fmla="*/ 689211 h 696035"/>
                <a:gd name="connsiteX2" fmla="*/ 2057215 w 2057215"/>
                <a:gd name="connsiteY2" fmla="*/ 696035 h 696035"/>
                <a:gd name="connsiteX0" fmla="*/ 0 w 1623828"/>
                <a:gd name="connsiteY0" fmla="*/ 0 h 691273"/>
                <a:gd name="connsiteX1" fmla="*/ 170598 w 1623828"/>
                <a:gd name="connsiteY1" fmla="*/ 689211 h 691273"/>
                <a:gd name="connsiteX2" fmla="*/ 1623828 w 1623828"/>
                <a:gd name="connsiteY2" fmla="*/ 691273 h 6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3828" h="691273">
                  <a:moveTo>
                    <a:pt x="0" y="0"/>
                  </a:moveTo>
                  <a:lnTo>
                    <a:pt x="170598" y="689211"/>
                  </a:lnTo>
                  <a:lnTo>
                    <a:pt x="1623828" y="691273"/>
                  </a:lnTo>
                </a:path>
              </a:pathLst>
            </a:custGeom>
            <a:noFill/>
            <a:ln>
              <a:solidFill>
                <a:srgbClr val="83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D4B96290-D73F-4981-829B-CB15DAF14D16}"/>
                </a:ext>
              </a:extLst>
            </p:cNvPr>
            <p:cNvSpPr txBox="1"/>
            <p:nvPr/>
          </p:nvSpPr>
          <p:spPr>
            <a:xfrm>
              <a:off x="4512706" y="2755575"/>
              <a:ext cx="11327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Doadoras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C7D90AB5-CED0-4EFB-A963-5ECF3AFE2AA9}"/>
                </a:ext>
              </a:extLst>
            </p:cNvPr>
            <p:cNvSpPr txBox="1"/>
            <p:nvPr/>
          </p:nvSpPr>
          <p:spPr>
            <a:xfrm>
              <a:off x="4133702" y="5903622"/>
              <a:ext cx="14985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246.210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7BF22AB5-319F-479F-A4FB-4369D0E8C112}"/>
                </a:ext>
              </a:extLst>
            </p:cNvPr>
            <p:cNvSpPr txBox="1"/>
            <p:nvPr/>
          </p:nvSpPr>
          <p:spPr>
            <a:xfrm>
              <a:off x="4133702" y="5629829"/>
              <a:ext cx="14985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Não doadoras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F95F8B83-D7CE-4EE5-8997-12FB38DA3F4E}"/>
                </a:ext>
              </a:extLst>
            </p:cNvPr>
            <p:cNvSpPr/>
            <p:nvPr/>
          </p:nvSpPr>
          <p:spPr>
            <a:xfrm>
              <a:off x="3876123" y="5147318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21E44A58-0D77-4616-96FF-DA5CF29ECDA5}"/>
                </a:ext>
              </a:extLst>
            </p:cNvPr>
            <p:cNvSpPr/>
            <p:nvPr/>
          </p:nvSpPr>
          <p:spPr>
            <a:xfrm>
              <a:off x="4314332" y="3448349"/>
              <a:ext cx="72000" cy="72000"/>
            </a:xfrm>
            <a:prstGeom prst="ellipse">
              <a:avLst/>
            </a:prstGeom>
            <a:solidFill>
              <a:srgbClr val="83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001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F24C5A-8E30-4BEC-AC76-ED04367FC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50" b="21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2CC56F10-16D2-4254-A4A9-3C5B3E14B608}"/>
              </a:ext>
            </a:extLst>
          </p:cNvPr>
          <p:cNvGrpSpPr/>
          <p:nvPr/>
        </p:nvGrpSpPr>
        <p:grpSpPr>
          <a:xfrm>
            <a:off x="463296" y="1438656"/>
            <a:ext cx="5779008" cy="3547872"/>
            <a:chOff x="463296" y="1438656"/>
            <a:chExt cx="5779008" cy="3547872"/>
          </a:xfrm>
        </p:grpSpPr>
        <p:sp>
          <p:nvSpPr>
            <p:cNvPr id="5" name="Balão de Fala: Oval 4">
              <a:extLst>
                <a:ext uri="{FF2B5EF4-FFF2-40B4-BE49-F238E27FC236}">
                  <a16:creationId xmlns:a16="http://schemas.microsoft.com/office/drawing/2014/main" id="{F4F4A3BA-A2B0-4076-B27C-87A786061290}"/>
                </a:ext>
              </a:extLst>
            </p:cNvPr>
            <p:cNvSpPr/>
            <p:nvPr/>
          </p:nvSpPr>
          <p:spPr>
            <a:xfrm>
              <a:off x="463296" y="1438656"/>
              <a:ext cx="5779008" cy="3547872"/>
            </a:xfrm>
            <a:prstGeom prst="wedgeEllipseCallout">
              <a:avLst>
                <a:gd name="adj1" fmla="val 37005"/>
                <a:gd name="adj2" fmla="val 64059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EF250EC-73C5-4FDD-A54A-E5FCB9B913EE}"/>
                </a:ext>
              </a:extLst>
            </p:cNvPr>
            <p:cNvSpPr txBox="1"/>
            <p:nvPr/>
          </p:nvSpPr>
          <p:spPr>
            <a:xfrm>
              <a:off x="998376" y="2075285"/>
              <a:ext cx="471195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latin typeface="Poppins" panose="00000500000000000000" pitchFamily="2" charset="0"/>
                  <a:cs typeface="Poppins" panose="00000500000000000000" pitchFamily="2" charset="0"/>
                </a:rPr>
                <a:t>Você prefere pagar o imposto integral ou beneficiar crianças, adolescentes e idosos?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9327002-817F-4726-B3E7-7C2741EB18EE}"/>
              </a:ext>
            </a:extLst>
          </p:cNvPr>
          <p:cNvGrpSpPr/>
          <p:nvPr/>
        </p:nvGrpSpPr>
        <p:grpSpPr>
          <a:xfrm>
            <a:off x="9398409" y="139966"/>
            <a:ext cx="2649530" cy="1865376"/>
            <a:chOff x="9286438" y="1"/>
            <a:chExt cx="2649530" cy="1865376"/>
          </a:xfrm>
        </p:grpSpPr>
        <p:sp>
          <p:nvSpPr>
            <p:cNvPr id="7" name="Balão de Fala: Oval 6">
              <a:extLst>
                <a:ext uri="{FF2B5EF4-FFF2-40B4-BE49-F238E27FC236}">
                  <a16:creationId xmlns:a16="http://schemas.microsoft.com/office/drawing/2014/main" id="{D48A01FB-140E-4A70-98FB-CF9F03E63361}"/>
                </a:ext>
              </a:extLst>
            </p:cNvPr>
            <p:cNvSpPr/>
            <p:nvPr/>
          </p:nvSpPr>
          <p:spPr>
            <a:xfrm flipH="1">
              <a:off x="9286438" y="1"/>
              <a:ext cx="2649530" cy="1865376"/>
            </a:xfrm>
            <a:prstGeom prst="wedgeEllipseCallout">
              <a:avLst>
                <a:gd name="adj1" fmla="val 31193"/>
                <a:gd name="adj2" fmla="val 65690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31ABBC7-4A08-4F4C-9822-5DE7CF47734B}"/>
                </a:ext>
              </a:extLst>
            </p:cNvPr>
            <p:cNvSpPr txBox="1"/>
            <p:nvPr/>
          </p:nvSpPr>
          <p:spPr>
            <a:xfrm>
              <a:off x="9365686" y="147859"/>
              <a:ext cx="24910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latin typeface="Poppins" panose="00000500000000000000" pitchFamily="2" charset="0"/>
                  <a:cs typeface="Poppins" panose="00000500000000000000" pitchFamily="2" charset="0"/>
                </a:rPr>
                <a:t>Pagar o</a:t>
              </a:r>
            </a:p>
            <a:p>
              <a:pPr algn="ctr"/>
              <a:r>
                <a:rPr lang="pt-BR" sz="3200" dirty="0">
                  <a:latin typeface="Poppins" panose="00000500000000000000" pitchFamily="2" charset="0"/>
                  <a:cs typeface="Poppins" panose="00000500000000000000" pitchFamily="2" charset="0"/>
                </a:rPr>
                <a:t>imposto integral!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6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89864-8237-42F5-8D45-5CFC43DE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Benefícios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274CDF-2D1F-4194-BDCA-C0B6F5C9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1526114"/>
            <a:ext cx="8940033" cy="4688081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Execução de p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rojetos em áreas como saúde, educação, esporte, cultura...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Favorecimento de crianças, adolescentes, idosos e suas famílias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Aquecimento da economia Local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Melhoria de indicadores: saúde, educação, segurança pública, IDH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à Agenda 2030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 1 - Erradicação da pobreza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 2 - Fome zero e agricultura sustentável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 3 - Saúde e bem-estar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 4 - Educação de qualidade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 10 - Redução das desigualdades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 16 - Paz, justiça, e instituições eficazes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 17 - Parcerias e meios de implementação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467872-4B45-40BC-BD40-3022DC7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Direito e Exercício de Cidadania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90A3DA-339B-4DF0-9CC2-AA6836D02166}"/>
              </a:ext>
            </a:extLst>
          </p:cNvPr>
          <p:cNvSpPr txBox="1"/>
          <p:nvPr/>
        </p:nvSpPr>
        <p:spPr>
          <a:xfrm>
            <a:off x="4009717" y="1271289"/>
            <a:ext cx="609834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Aplicação de verbas públicas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9E446EE-5989-4330-9345-18C12022DE29}"/>
              </a:ext>
            </a:extLst>
          </p:cNvPr>
          <p:cNvGrpSpPr/>
          <p:nvPr/>
        </p:nvGrpSpPr>
        <p:grpSpPr>
          <a:xfrm>
            <a:off x="3483192" y="2494588"/>
            <a:ext cx="7151395" cy="1418444"/>
            <a:chOff x="3483192" y="2494588"/>
            <a:chExt cx="7151395" cy="1418444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079A97FB-F589-4EEC-AAE5-357431BD1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83192" y="2581599"/>
              <a:ext cx="1570799" cy="113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Vetores Gratis, Fotos E Psd Para Baixar | Freepik | People icon, Silhouette  free, Free icons">
              <a:extLst>
                <a:ext uri="{FF2B5EF4-FFF2-40B4-BE49-F238E27FC236}">
                  <a16:creationId xmlns:a16="http://schemas.microsoft.com/office/drawing/2014/main" id="{84EF77E5-5606-47E9-98F6-513B2DE44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204" y="2524442"/>
              <a:ext cx="1206380" cy="120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Triple arrow - Free arrows icons">
              <a:extLst>
                <a:ext uri="{FF2B5EF4-FFF2-40B4-BE49-F238E27FC236}">
                  <a16:creationId xmlns:a16="http://schemas.microsoft.com/office/drawing/2014/main" id="{D8ED6E61-9F5E-4F99-B3CA-B9776E170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261423" y="2539868"/>
              <a:ext cx="1373164" cy="1373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Segurança do Processo Eleitoral - Justiça Eleitoral">
              <a:extLst>
                <a:ext uri="{FF2B5EF4-FFF2-40B4-BE49-F238E27FC236}">
                  <a16:creationId xmlns:a16="http://schemas.microsoft.com/office/drawing/2014/main" id="{6CE0D1EC-5E7A-40C7-B354-8B9FA23B0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154" y="2494588"/>
              <a:ext cx="1605211" cy="1077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A3B5FC0-5D46-4E0F-889A-6CD46319B089}"/>
                </a:ext>
              </a:extLst>
            </p:cNvPr>
            <p:cNvSpPr txBox="1"/>
            <p:nvPr/>
          </p:nvSpPr>
          <p:spPr>
            <a:xfrm>
              <a:off x="9261423" y="258159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/>
                <a:t>$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EB8349-7674-4EE5-9829-AD6A9057C876}"/>
              </a:ext>
            </a:extLst>
          </p:cNvPr>
          <p:cNvSpPr txBox="1"/>
          <p:nvPr/>
        </p:nvSpPr>
        <p:spPr>
          <a:xfrm>
            <a:off x="2760555" y="4666021"/>
            <a:ext cx="8596667" cy="137316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destinação da maior parte dos tributos é decidida por representantes eleitos pela população, ou seja, é feita de forma </a:t>
            </a:r>
            <a:r>
              <a:rPr lang="pt-BR" b="1" dirty="0">
                <a:solidFill>
                  <a:srgbClr val="FF2700"/>
                </a:solidFill>
              </a:rPr>
              <a:t>coletiva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b="1" dirty="0">
                <a:solidFill>
                  <a:srgbClr val="FF2700"/>
                </a:solidFill>
              </a:rPr>
              <a:t>indireta</a:t>
            </a:r>
            <a:r>
              <a:rPr lang="pt-BR" dirty="0"/>
              <a:t>.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Além disso, o contribuinte </a:t>
            </a:r>
            <a:r>
              <a:rPr lang="pt-BR" b="1" dirty="0">
                <a:solidFill>
                  <a:srgbClr val="FF2700"/>
                </a:solidFill>
              </a:rPr>
              <a:t>não sabe exatamente onde será aplicado</a:t>
            </a:r>
            <a:r>
              <a:rPr lang="pt-BR" dirty="0"/>
              <a:t> 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 que ele recolhe.</a:t>
            </a:r>
          </a:p>
        </p:txBody>
      </p:sp>
    </p:spTree>
    <p:extLst>
      <p:ext uri="{BB962C8B-B14F-4D97-AF65-F5344CB8AC3E}">
        <p14:creationId xmlns:p14="http://schemas.microsoft.com/office/powerpoint/2010/main" val="13484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467872-4B45-40BC-BD40-3022DC7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Direito e Exercício de Cidadania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E22695C-7923-457F-8BB1-CEFCB1D8150F}"/>
              </a:ext>
            </a:extLst>
          </p:cNvPr>
          <p:cNvGrpSpPr/>
          <p:nvPr/>
        </p:nvGrpSpPr>
        <p:grpSpPr>
          <a:xfrm>
            <a:off x="5274773" y="2494588"/>
            <a:ext cx="3568232" cy="1239681"/>
            <a:chOff x="4197133" y="4673690"/>
            <a:chExt cx="3568232" cy="1239681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E758C8D2-B8E5-4325-BBFB-997A4883E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133" y="4676762"/>
              <a:ext cx="912933" cy="123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Children Icon - Download in Glyph Style">
              <a:extLst>
                <a:ext uri="{FF2B5EF4-FFF2-40B4-BE49-F238E27FC236}">
                  <a16:creationId xmlns:a16="http://schemas.microsoft.com/office/drawing/2014/main" id="{1C8FCF78-A2F7-4FDB-A064-CFD93AFDC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027" y="5133512"/>
              <a:ext cx="779859" cy="77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4688FB62-F998-4093-8A6F-46D90761A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747847" y="4673690"/>
              <a:ext cx="1017518" cy="1239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90A3DA-339B-4DF0-9CC2-AA6836D02166}"/>
              </a:ext>
            </a:extLst>
          </p:cNvPr>
          <p:cNvSpPr txBox="1"/>
          <p:nvPr/>
        </p:nvSpPr>
        <p:spPr>
          <a:xfrm>
            <a:off x="4009717" y="1271289"/>
            <a:ext cx="609834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Aplicação de verbas públicas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D3D3A7-145F-4478-85E8-D1D804C08251}"/>
              </a:ext>
            </a:extLst>
          </p:cNvPr>
          <p:cNvSpPr txBox="1"/>
          <p:nvPr/>
        </p:nvSpPr>
        <p:spPr>
          <a:xfrm>
            <a:off x="2760555" y="4712677"/>
            <a:ext cx="8596667" cy="12366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Uma pequena parte pode ser destinada pelo próprio contribuinte para o atendimento a crianças, adolescentes e idosos, por exemplo. Assim, é feita de forma </a:t>
            </a:r>
            <a:r>
              <a:rPr lang="pt-BR" b="1" dirty="0">
                <a:solidFill>
                  <a:srgbClr val="FF2700"/>
                </a:solidFill>
              </a:rPr>
              <a:t>individual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b="1" dirty="0">
                <a:solidFill>
                  <a:srgbClr val="FF2700"/>
                </a:solidFill>
              </a:rPr>
              <a:t>direta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pelo contribuinte e ele </a:t>
            </a:r>
            <a:r>
              <a:rPr lang="pt-BR" b="1" dirty="0">
                <a:solidFill>
                  <a:srgbClr val="FF2700"/>
                </a:solidFill>
              </a:rPr>
              <a:t>sabe exatamente onde será aplicado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valor que ele recolhe.</a:t>
            </a:r>
          </a:p>
        </p:txBody>
      </p:sp>
    </p:spTree>
    <p:extLst>
      <p:ext uri="{BB962C8B-B14F-4D97-AF65-F5344CB8AC3E}">
        <p14:creationId xmlns:p14="http://schemas.microsoft.com/office/powerpoint/2010/main" val="22661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3">
            <a:extLst>
              <a:ext uri="{FF2B5EF4-FFF2-40B4-BE49-F238E27FC236}">
                <a16:creationId xmlns:a16="http://schemas.microsoft.com/office/drawing/2014/main" id="{7D46CBEE-E786-47D5-BA57-7E9FA902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Direito e Exercício de Cidadania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328A0EB-5249-4286-AB94-C53E62C5E6BE}"/>
              </a:ext>
            </a:extLst>
          </p:cNvPr>
          <p:cNvSpPr txBox="1"/>
          <p:nvPr/>
        </p:nvSpPr>
        <p:spPr>
          <a:xfrm>
            <a:off x="2917596" y="127315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Desenvolvimento local e Redução das Desigualdades Regionais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D083397-9D21-4A92-A6FE-2533C4CC1B2C}"/>
              </a:ext>
            </a:extLst>
          </p:cNvPr>
          <p:cNvGrpSpPr/>
          <p:nvPr/>
        </p:nvGrpSpPr>
        <p:grpSpPr>
          <a:xfrm>
            <a:off x="3192756" y="2708870"/>
            <a:ext cx="4145891" cy="1266093"/>
            <a:chOff x="3192756" y="3490873"/>
            <a:chExt cx="4145891" cy="1266093"/>
          </a:xfrm>
        </p:grpSpPr>
        <p:pic>
          <p:nvPicPr>
            <p:cNvPr id="16" name="Picture 2" descr="Village Icon - Download Village Icon 365229 | Noun Project">
              <a:extLst>
                <a:ext uri="{FF2B5EF4-FFF2-40B4-BE49-F238E27FC236}">
                  <a16:creationId xmlns:a16="http://schemas.microsoft.com/office/drawing/2014/main" id="{9CABE2D7-7543-4DA2-A0D7-4376B3DCB5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63065" y="3490873"/>
              <a:ext cx="1575582" cy="126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92C4478B-0795-4340-A38B-F9C55ED60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756" y="3520357"/>
              <a:ext cx="912933" cy="123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528F7E77-9689-41DE-A478-D83BDDDC3B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740078" flipV="1">
              <a:off x="4315585" y="4234673"/>
              <a:ext cx="123758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37E04C7-83E3-483E-8DE9-9759C95E1139}"/>
              </a:ext>
            </a:extLst>
          </p:cNvPr>
          <p:cNvGrpSpPr/>
          <p:nvPr/>
        </p:nvGrpSpPr>
        <p:grpSpPr>
          <a:xfrm>
            <a:off x="7548543" y="2102788"/>
            <a:ext cx="3319655" cy="1872175"/>
            <a:chOff x="7548543" y="2884791"/>
            <a:chExt cx="3319655" cy="1872175"/>
          </a:xfrm>
        </p:grpSpPr>
        <p:pic>
          <p:nvPicPr>
            <p:cNvPr id="20" name="Picture 4" descr="2018 Executive Survey -">
              <a:extLst>
                <a:ext uri="{FF2B5EF4-FFF2-40B4-BE49-F238E27FC236}">
                  <a16:creationId xmlns:a16="http://schemas.microsoft.com/office/drawing/2014/main" id="{EE97BD14-540D-48C0-BB8F-532FA2BFB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023" y="2884791"/>
              <a:ext cx="1872175" cy="187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9A235DE7-3379-4ED6-8289-5EE4D2A609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59922" flipH="1" flipV="1">
              <a:off x="7548543" y="4234673"/>
              <a:ext cx="123758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B096B04-4C22-4826-90BC-30F33C837845}"/>
              </a:ext>
            </a:extLst>
          </p:cNvPr>
          <p:cNvSpPr txBox="1"/>
          <p:nvPr/>
        </p:nvSpPr>
        <p:spPr>
          <a:xfrm>
            <a:off x="3715515" y="4343820"/>
            <a:ext cx="6686748" cy="66419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recursos destinados a fundos de determinada cidade contribuem para </a:t>
            </a:r>
            <a:r>
              <a:rPr lang="pt-BR" b="1" dirty="0">
                <a:solidFill>
                  <a:srgbClr val="FF2700"/>
                </a:solidFill>
              </a:rPr>
              <a:t>aquecer a economia local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0E9C6E2-0A60-4F49-A23A-16C349DA2EB1}"/>
              </a:ext>
            </a:extLst>
          </p:cNvPr>
          <p:cNvSpPr txBox="1"/>
          <p:nvPr/>
        </p:nvSpPr>
        <p:spPr>
          <a:xfrm>
            <a:off x="3459203" y="5376867"/>
            <a:ext cx="7199372" cy="8644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Contribuintes residentes em grandes centros que destinam para regiões com menores índices de desenvolvimento, contribuem também para a </a:t>
            </a:r>
            <a:r>
              <a:rPr lang="pt-BR" b="1" dirty="0">
                <a:solidFill>
                  <a:srgbClr val="FF2700"/>
                </a:solidFill>
              </a:rPr>
              <a:t>redução das desigualdades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4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5272</TotalTime>
  <Words>1259</Words>
  <Application>Microsoft Office PowerPoint</Application>
  <PresentationFormat>Widescreen</PresentationFormat>
  <Paragraphs>202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Trebuchet MS</vt:lpstr>
      <vt:lpstr>Wingdings 3</vt:lpstr>
      <vt:lpstr>Poppins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Benefícios</vt:lpstr>
      <vt:lpstr>Direito e Exercício de Cidadania</vt:lpstr>
      <vt:lpstr>Direito e Exercício de Cidadania</vt:lpstr>
      <vt:lpstr>Direito e Exercício de Cidadania</vt:lpstr>
      <vt:lpstr>Gestão dos Recursos</vt:lpstr>
      <vt:lpstr>Gestão dos Recursos</vt:lpstr>
      <vt:lpstr>Gestão dos Recursos</vt:lpstr>
      <vt:lpstr>Por que muitos não ‘doam’?</vt:lpstr>
      <vt:lpstr>Apresentação do PowerPoint</vt:lpstr>
      <vt:lpstr>Apresentação do PowerPoint</vt:lpstr>
      <vt:lpstr>Apresentação do PowerPoint</vt:lpstr>
      <vt:lpstr>Passo a Passo PGD/DIRPF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Dedução Fiscal - Pessoas Jurídicas</vt:lpstr>
      <vt:lpstr>Exemplo – Doação/Apuração</vt:lpstr>
      <vt:lpstr>Exemplo - ECF</vt:lpstr>
      <vt:lpstr>Cultura de Destinação</vt:lpstr>
      <vt:lpstr>Apresentação do PowerPoint</vt:lpstr>
      <vt:lpstr>Avanços na Legislação</vt:lpstr>
      <vt:lpstr>Apresentação do PowerPoint</vt:lpstr>
      <vt:lpstr>Gratidão!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EDO</dc:creator>
  <cp:lastModifiedBy>Edenilson Durães</cp:lastModifiedBy>
  <cp:revision>760</cp:revision>
  <dcterms:created xsi:type="dcterms:W3CDTF">2017-01-05T08:17:38Z</dcterms:created>
  <dcterms:modified xsi:type="dcterms:W3CDTF">2025-02-08T12:23:03Z</dcterms:modified>
</cp:coreProperties>
</file>